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Raleway"/>
      <p:regular r:id="rId32"/>
      <p:bold r:id="rId33"/>
      <p:italic r:id="rId34"/>
      <p:boldItalic r:id="rId35"/>
    </p:embeddedFont>
    <p:embeddedFont>
      <p:font typeface="Lato"/>
      <p:regular r:id="rId36"/>
      <p:bold r:id="rId37"/>
      <p:italic r:id="rId38"/>
      <p:boldItalic r:id="rId39"/>
    </p:embeddedFont>
    <p:embeddedFont>
      <p:font typeface="Montserrat"/>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E7B225A-93B5-405D-8FA5-C9193B0FA584}">
  <a:tblStyle styleId="{7E7B225A-93B5-405D-8FA5-C9193B0FA58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regular.fntdata"/><Relationship Id="rId20" Type="http://schemas.openxmlformats.org/officeDocument/2006/relationships/slide" Target="slides/slide14.xml"/><Relationship Id="rId42" Type="http://schemas.openxmlformats.org/officeDocument/2006/relationships/font" Target="fonts/Montserrat-italic.fntdata"/><Relationship Id="rId41" Type="http://schemas.openxmlformats.org/officeDocument/2006/relationships/font" Target="fonts/Montserrat-bold.fntdata"/><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font" Target="fonts/Montserrat-bold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aleway-bold.fntdata"/><Relationship Id="rId10" Type="http://schemas.openxmlformats.org/officeDocument/2006/relationships/slide" Target="slides/slide4.xml"/><Relationship Id="rId32" Type="http://schemas.openxmlformats.org/officeDocument/2006/relationships/font" Target="fonts/Raleway-regular.fntdata"/><Relationship Id="rId13" Type="http://schemas.openxmlformats.org/officeDocument/2006/relationships/slide" Target="slides/slide7.xml"/><Relationship Id="rId35" Type="http://schemas.openxmlformats.org/officeDocument/2006/relationships/font" Target="fonts/Raleway-boldItalic.fntdata"/><Relationship Id="rId12" Type="http://schemas.openxmlformats.org/officeDocument/2006/relationships/slide" Target="slides/slide6.xml"/><Relationship Id="rId34" Type="http://schemas.openxmlformats.org/officeDocument/2006/relationships/font" Target="fonts/Raleway-italic.fntdata"/><Relationship Id="rId15" Type="http://schemas.openxmlformats.org/officeDocument/2006/relationships/slide" Target="slides/slide9.xml"/><Relationship Id="rId37" Type="http://schemas.openxmlformats.org/officeDocument/2006/relationships/font" Target="fonts/Lato-bold.fntdata"/><Relationship Id="rId14" Type="http://schemas.openxmlformats.org/officeDocument/2006/relationships/slide" Target="slides/slide8.xml"/><Relationship Id="rId36" Type="http://schemas.openxmlformats.org/officeDocument/2006/relationships/font" Target="fonts/Lato-regular.fntdata"/><Relationship Id="rId17" Type="http://schemas.openxmlformats.org/officeDocument/2006/relationships/slide" Target="slides/slide11.xml"/><Relationship Id="rId39" Type="http://schemas.openxmlformats.org/officeDocument/2006/relationships/font" Target="fonts/Lato-boldItalic.fntdata"/><Relationship Id="rId16" Type="http://schemas.openxmlformats.org/officeDocument/2006/relationships/slide" Target="slides/slide10.xml"/><Relationship Id="rId38" Type="http://schemas.openxmlformats.org/officeDocument/2006/relationships/font" Target="fonts/Lato-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4b45d3de73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4b45d3de73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4b45d3de73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4b45d3de73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4b45d3de73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4b45d3de73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4b45d3de73_0_5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4b45d3de7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4b45d3de73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4b45d3de73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e965474a9_3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e965474a9_3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4b45d3de73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4b45d3de73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4b45d3de73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4b45d3de73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4b45d3de73_0_1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4b45d3de73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4b45d3de73_0_1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4b45d3de73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4b45d3de73_1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4b45d3de7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4b45d3de73_1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4b45d3de73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4b45d3de73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4b45d3de73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4b45d3de73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4b45d3de73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4b45d3de73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4b45d3de73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4b45d3de73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4b45d3de73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cb9a0b074_1_1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b9a0b074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4b45d3de73_0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4b45d3de7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4b45d3de7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4b45d3de7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4b45d3de73_0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4b45d3de7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4b45d3de73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4b45d3de7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4b45d3de73_0_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4b45d3de7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4b45d3de73_0_5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4b45d3de7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2.png"/><Relationship Id="rId5"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5.png"/><Relationship Id="rId5"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4.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7C00"/>
        </a:solidFill>
      </p:bgPr>
    </p:bg>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latin typeface="Montserrat"/>
              <a:ea typeface="Montserrat"/>
              <a:cs typeface="Montserrat"/>
              <a:sym typeface="Montserrat"/>
            </a:endParaRPr>
          </a:p>
          <a:p>
            <a:pPr indent="0" lvl="0" marL="0" rtl="0" algn="l">
              <a:spcBef>
                <a:spcPts val="0"/>
              </a:spcBef>
              <a:spcAft>
                <a:spcPts val="0"/>
              </a:spcAft>
              <a:buNone/>
            </a:pPr>
            <a:r>
              <a:rPr lang="en" sz="1800">
                <a:latin typeface="Montserrat"/>
                <a:ea typeface="Montserrat"/>
                <a:cs typeface="Montserrat"/>
                <a:sym typeface="Montserrat"/>
              </a:rPr>
              <a:t>CEF 440: INTERNET PROGRAMMING (J2EE) AND MOBILE PROGRAMMING</a:t>
            </a:r>
            <a:endParaRPr sz="1800">
              <a:latin typeface="Montserrat"/>
              <a:ea typeface="Montserrat"/>
              <a:cs typeface="Montserrat"/>
              <a:sym typeface="Montserrat"/>
            </a:endParaRPr>
          </a:p>
          <a:p>
            <a:pPr indent="0" lvl="0" marL="0" rtl="0" algn="l">
              <a:spcBef>
                <a:spcPts val="0"/>
              </a:spcBef>
              <a:spcAft>
                <a:spcPts val="0"/>
              </a:spcAft>
              <a:buNone/>
            </a:pPr>
            <a:r>
              <a:rPr lang="en" sz="1800">
                <a:latin typeface="Montserrat"/>
                <a:ea typeface="Montserrat"/>
                <a:cs typeface="Montserrat"/>
                <a:sym typeface="Montserrat"/>
              </a:rPr>
              <a:t>UNIFIED MODELING LANGUAGE DIAGRAMS DOCUMENT FOR A MARKET</a:t>
            </a:r>
            <a:endParaRPr sz="1800">
              <a:latin typeface="Montserrat"/>
              <a:ea typeface="Montserrat"/>
              <a:cs typeface="Montserrat"/>
              <a:sym typeface="Montserrat"/>
            </a:endParaRPr>
          </a:p>
          <a:p>
            <a:pPr indent="0" lvl="0" marL="0" rtl="0" algn="l">
              <a:spcBef>
                <a:spcPts val="0"/>
              </a:spcBef>
              <a:spcAft>
                <a:spcPts val="0"/>
              </a:spcAft>
              <a:buNone/>
            </a:pPr>
            <a:r>
              <a:rPr lang="en" sz="1800">
                <a:latin typeface="Montserrat"/>
                <a:ea typeface="Montserrat"/>
                <a:cs typeface="Montserrat"/>
                <a:sym typeface="Montserrat"/>
              </a:rPr>
              <a:t>MANAGEMENT SYSTEM</a:t>
            </a:r>
            <a:endParaRPr sz="1800">
              <a:latin typeface="Montserrat"/>
              <a:ea typeface="Montserrat"/>
              <a:cs typeface="Montserrat"/>
              <a:sym typeface="Montserrat"/>
            </a:endParaRPr>
          </a:p>
          <a:p>
            <a:pPr indent="0" lvl="0" marL="0" rtl="0" algn="l">
              <a:spcBef>
                <a:spcPts val="0"/>
              </a:spcBef>
              <a:spcAft>
                <a:spcPts val="0"/>
              </a:spcAft>
              <a:buNone/>
            </a:pPr>
            <a:r>
              <a:t/>
            </a:r>
            <a:endParaRPr sz="1000">
              <a:latin typeface="Montserrat"/>
              <a:ea typeface="Montserrat"/>
              <a:cs typeface="Montserrat"/>
              <a:sym typeface="Montserrat"/>
            </a:endParaRPr>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sz="2400"/>
          </a:p>
          <a:p>
            <a:pPr indent="0" lvl="0" marL="0" rtl="0" algn="l">
              <a:spcBef>
                <a:spcPts val="0"/>
              </a:spcBef>
              <a:spcAft>
                <a:spcPts val="0"/>
              </a:spcAft>
              <a:buNone/>
            </a:pPr>
            <a:r>
              <a:rPr lang="en" sz="2400">
                <a:latin typeface="Montserrat"/>
                <a:ea typeface="Montserrat"/>
                <a:cs typeface="Montserrat"/>
                <a:sym typeface="Montserrat"/>
              </a:rPr>
              <a:t>Course Instructor</a:t>
            </a:r>
            <a:endParaRPr sz="2400">
              <a:latin typeface="Montserrat"/>
              <a:ea typeface="Montserrat"/>
              <a:cs typeface="Montserrat"/>
              <a:sym typeface="Montserrat"/>
            </a:endParaRPr>
          </a:p>
          <a:p>
            <a:pPr indent="0" lvl="0" marL="0" rtl="0" algn="l">
              <a:spcBef>
                <a:spcPts val="0"/>
              </a:spcBef>
              <a:spcAft>
                <a:spcPts val="0"/>
              </a:spcAft>
              <a:buNone/>
            </a:pPr>
            <a:r>
              <a:rPr lang="en" sz="2400">
                <a:latin typeface="Montserrat"/>
                <a:ea typeface="Montserrat"/>
                <a:cs typeface="Montserrat"/>
                <a:sym typeface="Montserrat"/>
              </a:rPr>
              <a:t>DR. VALERY NKEMENI</a:t>
            </a:r>
            <a:endParaRPr sz="2400">
              <a:latin typeface="Montserrat"/>
              <a:ea typeface="Montserrat"/>
              <a:cs typeface="Montserrat"/>
              <a:sym typeface="Montserrat"/>
            </a:endParaRPr>
          </a:p>
          <a:p>
            <a:pPr indent="0" lvl="0" marL="0" rtl="0" algn="l">
              <a:spcBef>
                <a:spcPts val="0"/>
              </a:spcBef>
              <a:spcAft>
                <a:spcPts val="0"/>
              </a:spcAft>
              <a:buNone/>
            </a:pPr>
            <a:r>
              <a:t/>
            </a:r>
            <a:endParaRPr sz="2400">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2"/>
          <p:cNvPicPr preferRelativeResize="0"/>
          <p:nvPr/>
        </p:nvPicPr>
        <p:blipFill rotWithShape="1">
          <a:blip r:embed="rId3">
            <a:alphaModFix/>
          </a:blip>
          <a:srcRect b="0" l="0" r="0" t="0"/>
          <a:stretch/>
        </p:blipFill>
        <p:spPr>
          <a:xfrm>
            <a:off x="3121842" y="152400"/>
            <a:ext cx="2357447" cy="4838699"/>
          </a:xfrm>
          <a:prstGeom prst="rect">
            <a:avLst/>
          </a:prstGeom>
          <a:noFill/>
          <a:ln>
            <a:noFill/>
          </a:ln>
        </p:spPr>
      </p:pic>
      <p:pic>
        <p:nvPicPr>
          <p:cNvPr id="140" name="Google Shape;140;p22"/>
          <p:cNvPicPr preferRelativeResize="0"/>
          <p:nvPr/>
        </p:nvPicPr>
        <p:blipFill rotWithShape="1">
          <a:blip r:embed="rId4">
            <a:alphaModFix/>
          </a:blip>
          <a:srcRect b="0" l="0" r="0" t="0"/>
          <a:stretch/>
        </p:blipFill>
        <p:spPr>
          <a:xfrm>
            <a:off x="6003589" y="152400"/>
            <a:ext cx="2357447" cy="4838699"/>
          </a:xfrm>
          <a:prstGeom prst="rect">
            <a:avLst/>
          </a:prstGeom>
          <a:noFill/>
          <a:ln>
            <a:noFill/>
          </a:ln>
        </p:spPr>
      </p:pic>
      <p:pic>
        <p:nvPicPr>
          <p:cNvPr id="141" name="Google Shape;141;p22"/>
          <p:cNvPicPr preferRelativeResize="0"/>
          <p:nvPr/>
        </p:nvPicPr>
        <p:blipFill rotWithShape="1">
          <a:blip r:embed="rId5">
            <a:alphaModFix/>
          </a:blip>
          <a:srcRect b="0" l="0" r="0" t="0"/>
          <a:stretch/>
        </p:blipFill>
        <p:spPr>
          <a:xfrm>
            <a:off x="152400" y="152400"/>
            <a:ext cx="2357447" cy="48386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23"/>
          <p:cNvPicPr preferRelativeResize="0"/>
          <p:nvPr/>
        </p:nvPicPr>
        <p:blipFill rotWithShape="1">
          <a:blip r:embed="rId3">
            <a:alphaModFix/>
          </a:blip>
          <a:srcRect b="0" l="0" r="0" t="0"/>
          <a:stretch/>
        </p:blipFill>
        <p:spPr>
          <a:xfrm>
            <a:off x="152400" y="152400"/>
            <a:ext cx="2445142" cy="4838699"/>
          </a:xfrm>
          <a:prstGeom prst="rect">
            <a:avLst/>
          </a:prstGeom>
          <a:noFill/>
          <a:ln>
            <a:noFill/>
          </a:ln>
        </p:spPr>
      </p:pic>
      <p:pic>
        <p:nvPicPr>
          <p:cNvPr id="147" name="Google Shape;147;p23"/>
          <p:cNvPicPr preferRelativeResize="0"/>
          <p:nvPr/>
        </p:nvPicPr>
        <p:blipFill rotWithShape="1">
          <a:blip r:embed="rId4">
            <a:alphaModFix/>
          </a:blip>
          <a:srcRect b="0" l="0" r="0" t="0"/>
          <a:stretch/>
        </p:blipFill>
        <p:spPr>
          <a:xfrm>
            <a:off x="3121842" y="152400"/>
            <a:ext cx="2357447" cy="4838699"/>
          </a:xfrm>
          <a:prstGeom prst="rect">
            <a:avLst/>
          </a:prstGeom>
          <a:noFill/>
          <a:ln>
            <a:noFill/>
          </a:ln>
        </p:spPr>
      </p:pic>
      <p:pic>
        <p:nvPicPr>
          <p:cNvPr id="148" name="Google Shape;148;p23"/>
          <p:cNvPicPr preferRelativeResize="0"/>
          <p:nvPr/>
        </p:nvPicPr>
        <p:blipFill rotWithShape="1">
          <a:blip r:embed="rId5">
            <a:alphaModFix/>
          </a:blip>
          <a:srcRect b="0" l="0" r="0" t="0"/>
          <a:stretch/>
        </p:blipFill>
        <p:spPr>
          <a:xfrm>
            <a:off x="6003589" y="152400"/>
            <a:ext cx="2357447" cy="48386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24"/>
          <p:cNvPicPr preferRelativeResize="0"/>
          <p:nvPr/>
        </p:nvPicPr>
        <p:blipFill rotWithShape="1">
          <a:blip r:embed="rId3">
            <a:alphaModFix/>
          </a:blip>
          <a:srcRect b="0" l="0" r="0" t="0"/>
          <a:stretch/>
        </p:blipFill>
        <p:spPr>
          <a:xfrm>
            <a:off x="152400" y="152400"/>
            <a:ext cx="2445142" cy="4838699"/>
          </a:xfrm>
          <a:prstGeom prst="rect">
            <a:avLst/>
          </a:prstGeom>
          <a:noFill/>
          <a:ln>
            <a:noFill/>
          </a:ln>
        </p:spPr>
      </p:pic>
      <p:pic>
        <p:nvPicPr>
          <p:cNvPr id="154" name="Google Shape;154;p24"/>
          <p:cNvPicPr preferRelativeResize="0"/>
          <p:nvPr/>
        </p:nvPicPr>
        <p:blipFill rotWithShape="1">
          <a:blip r:embed="rId4">
            <a:alphaModFix/>
          </a:blip>
          <a:srcRect b="0" l="1793" r="1793" t="0"/>
          <a:stretch/>
        </p:blipFill>
        <p:spPr>
          <a:xfrm>
            <a:off x="3121842" y="152400"/>
            <a:ext cx="2357447" cy="4838699"/>
          </a:xfrm>
          <a:prstGeom prst="rect">
            <a:avLst/>
          </a:prstGeom>
          <a:noFill/>
          <a:ln>
            <a:noFill/>
          </a:ln>
        </p:spPr>
      </p:pic>
      <p:pic>
        <p:nvPicPr>
          <p:cNvPr id="155" name="Google Shape;155;p24"/>
          <p:cNvPicPr preferRelativeResize="0"/>
          <p:nvPr/>
        </p:nvPicPr>
        <p:blipFill rotWithShape="1">
          <a:blip r:embed="rId5">
            <a:alphaModFix/>
          </a:blip>
          <a:srcRect b="0" l="1229" r="1229" t="0"/>
          <a:stretch/>
        </p:blipFill>
        <p:spPr>
          <a:xfrm>
            <a:off x="6003589" y="152400"/>
            <a:ext cx="2357447" cy="483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9" name="Shape 159"/>
        <p:cNvGrpSpPr/>
        <p:nvPr/>
      </p:nvGrpSpPr>
      <p:grpSpPr>
        <a:xfrm>
          <a:off x="0" y="0"/>
          <a:ext cx="0" cy="0"/>
          <a:chOff x="0" y="0"/>
          <a:chExt cx="0" cy="0"/>
        </a:xfrm>
      </p:grpSpPr>
      <p:sp>
        <p:nvSpPr>
          <p:cNvPr id="160" name="Google Shape;160;p25"/>
          <p:cNvSpPr txBox="1"/>
          <p:nvPr>
            <p:ph idx="1" type="subTitle"/>
          </p:nvPr>
        </p:nvSpPr>
        <p:spPr>
          <a:xfrm>
            <a:off x="265500" y="653700"/>
            <a:ext cx="4045200" cy="3836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3000">
                <a:solidFill>
                  <a:srgbClr val="097C00"/>
                </a:solidFill>
                <a:latin typeface="Montserrat"/>
                <a:ea typeface="Montserrat"/>
                <a:cs typeface="Montserrat"/>
                <a:sym typeface="Montserrat"/>
              </a:rPr>
              <a:t>Frontend Implementation</a:t>
            </a:r>
            <a:endParaRPr b="1" sz="3000">
              <a:solidFill>
                <a:srgbClr val="097C00"/>
              </a:solidFill>
              <a:latin typeface="Montserrat"/>
              <a:ea typeface="Montserrat"/>
              <a:cs typeface="Montserrat"/>
              <a:sym typeface="Montserrat"/>
            </a:endParaRPr>
          </a:p>
          <a:p>
            <a:pPr indent="0" lvl="0" marL="0" rtl="0" algn="l">
              <a:lnSpc>
                <a:spcPct val="115000"/>
              </a:lnSpc>
              <a:spcBef>
                <a:spcPts val="1600"/>
              </a:spcBef>
              <a:spcAft>
                <a:spcPts val="0"/>
              </a:spcAft>
              <a:buNone/>
            </a:pPr>
            <a:r>
              <a:rPr lang="en" sz="1100">
                <a:latin typeface="Montserrat"/>
                <a:ea typeface="Montserrat"/>
                <a:cs typeface="Montserrat"/>
                <a:sym typeface="Montserrat"/>
              </a:rPr>
              <a:t>The UX/UX of the project was implemented using React Native. React Native is an open source mobile application development framework created by Facebook.It uses Javascript to create cross-platform mobile applications enabling us to develop mobile apps for both iOS and Android simultaneously using a single codebase</a:t>
            </a:r>
            <a:endParaRPr sz="1100">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1100">
              <a:latin typeface="Montserrat"/>
              <a:ea typeface="Montserrat"/>
              <a:cs typeface="Montserrat"/>
              <a:sym typeface="Montserrat"/>
            </a:endParaRPr>
          </a:p>
        </p:txBody>
      </p:sp>
      <p:sp>
        <p:nvSpPr>
          <p:cNvPr id="161" name="Google Shape;161;p25"/>
          <p:cNvSpPr txBox="1"/>
          <p:nvPr/>
        </p:nvSpPr>
        <p:spPr>
          <a:xfrm>
            <a:off x="6922913" y="2752903"/>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800"/>
              </a:spcAft>
              <a:buNone/>
            </a:pPr>
            <a:r>
              <a:t/>
            </a:r>
            <a:endParaRPr b="1" sz="1200">
              <a:solidFill>
                <a:schemeClr val="dk1"/>
              </a:solidFill>
              <a:latin typeface="Raleway"/>
              <a:ea typeface="Raleway"/>
              <a:cs typeface="Raleway"/>
              <a:sym typeface="Raleway"/>
            </a:endParaRPr>
          </a:p>
        </p:txBody>
      </p:sp>
      <p:sp>
        <p:nvSpPr>
          <p:cNvPr id="162" name="Google Shape;162;p25"/>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sz="1200">
              <a:solidFill>
                <a:schemeClr val="lt2"/>
              </a:solidFill>
              <a:latin typeface="Lato"/>
              <a:ea typeface="Lato"/>
              <a:cs typeface="Lato"/>
              <a:sym typeface="Lato"/>
            </a:endParaRPr>
          </a:p>
        </p:txBody>
      </p:sp>
      <p:pic>
        <p:nvPicPr>
          <p:cNvPr id="163" name="Google Shape;163;p25"/>
          <p:cNvPicPr preferRelativeResize="0"/>
          <p:nvPr/>
        </p:nvPicPr>
        <p:blipFill rotWithShape="1">
          <a:blip r:embed="rId3">
            <a:alphaModFix/>
          </a:blip>
          <a:srcRect b="0" l="22610" r="22615" t="0"/>
          <a:stretch/>
        </p:blipFill>
        <p:spPr>
          <a:xfrm>
            <a:off x="4572000" y="0"/>
            <a:ext cx="4572001"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descr="Screen Shot 2015-11-20 at 9.47.21 AM.png" id="168" name="Google Shape;168;p26"/>
          <p:cNvPicPr preferRelativeResize="0"/>
          <p:nvPr/>
        </p:nvPicPr>
        <p:blipFill rotWithShape="1">
          <a:blip r:embed="rId3">
            <a:alphaModFix/>
          </a:blip>
          <a:srcRect b="0" l="4413" r="4404" t="0"/>
          <a:stretch/>
        </p:blipFill>
        <p:spPr>
          <a:xfrm>
            <a:off x="0" y="0"/>
            <a:ext cx="9144000" cy="5143504"/>
          </a:xfrm>
          <a:prstGeom prst="rect">
            <a:avLst/>
          </a:prstGeom>
          <a:noFill/>
          <a:ln>
            <a:noFill/>
          </a:ln>
        </p:spPr>
      </p:pic>
      <p:sp>
        <p:nvSpPr>
          <p:cNvPr id="169" name="Google Shape;169;p26"/>
          <p:cNvSpPr txBox="1"/>
          <p:nvPr>
            <p:ph type="title"/>
          </p:nvPr>
        </p:nvSpPr>
        <p:spPr>
          <a:xfrm>
            <a:off x="283103" y="712141"/>
            <a:ext cx="62442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97C00"/>
                </a:solidFill>
                <a:latin typeface="Montserrat"/>
                <a:ea typeface="Montserrat"/>
                <a:cs typeface="Montserrat"/>
                <a:sym typeface="Montserrat"/>
              </a:rPr>
              <a:t>Why Use ReactNative?</a:t>
            </a:r>
            <a:endParaRPr>
              <a:solidFill>
                <a:srgbClr val="097C00"/>
              </a:solidFill>
              <a:latin typeface="Montserrat"/>
              <a:ea typeface="Montserrat"/>
              <a:cs typeface="Montserrat"/>
              <a:sym typeface="Montserrat"/>
            </a:endParaRPr>
          </a:p>
          <a:p>
            <a:pPr indent="0" lvl="0" marL="0" rtl="0" algn="l">
              <a:spcBef>
                <a:spcPts val="0"/>
              </a:spcBef>
              <a:spcAft>
                <a:spcPts val="0"/>
              </a:spcAft>
              <a:buNone/>
            </a:pPr>
            <a:r>
              <a:rPr b="0" lang="en" sz="1200">
                <a:latin typeface="Montserrat"/>
                <a:ea typeface="Montserrat"/>
                <a:cs typeface="Montserrat"/>
                <a:sym typeface="Montserrat"/>
              </a:rPr>
              <a:t>ReactNative was chosen due to the following reasons:</a:t>
            </a:r>
            <a:endParaRPr b="0" sz="1200">
              <a:latin typeface="Montserrat"/>
              <a:ea typeface="Montserrat"/>
              <a:cs typeface="Montserrat"/>
              <a:sym typeface="Montserrat"/>
            </a:endParaRPr>
          </a:p>
          <a:p>
            <a:pPr indent="0" lvl="0" marL="457200" rtl="0" algn="l">
              <a:spcBef>
                <a:spcPts val="0"/>
              </a:spcBef>
              <a:spcAft>
                <a:spcPts val="0"/>
              </a:spcAft>
              <a:buNone/>
            </a:pPr>
            <a:r>
              <a:t/>
            </a:r>
            <a:endParaRPr b="0" sz="1200">
              <a:latin typeface="Montserrat"/>
              <a:ea typeface="Montserrat"/>
              <a:cs typeface="Montserrat"/>
              <a:sym typeface="Montserrat"/>
            </a:endParaRPr>
          </a:p>
          <a:p>
            <a:pPr indent="-304800" lvl="0" marL="457200" rtl="0" algn="l">
              <a:spcBef>
                <a:spcPts val="0"/>
              </a:spcBef>
              <a:spcAft>
                <a:spcPts val="0"/>
              </a:spcAft>
              <a:buSzPts val="1200"/>
              <a:buFont typeface="Montserrat"/>
              <a:buAutoNum type="arabicPeriod"/>
            </a:pPr>
            <a:r>
              <a:rPr b="0" lang="en" sz="1200">
                <a:latin typeface="Montserrat"/>
                <a:ea typeface="Montserrat"/>
                <a:cs typeface="Montserrat"/>
                <a:sym typeface="Montserrat"/>
              </a:rPr>
              <a:t> Mobile App Development: We are developing a mobile application to enable a majority of our target population (buyers and sellers) to easily access the application.</a:t>
            </a:r>
            <a:endParaRPr b="0" sz="1200">
              <a:latin typeface="Montserrat"/>
              <a:ea typeface="Montserrat"/>
              <a:cs typeface="Montserrat"/>
              <a:sym typeface="Montserrat"/>
            </a:endParaRPr>
          </a:p>
          <a:p>
            <a:pPr indent="0" lvl="0" marL="457200" rtl="0" algn="l">
              <a:spcBef>
                <a:spcPts val="0"/>
              </a:spcBef>
              <a:spcAft>
                <a:spcPts val="0"/>
              </a:spcAft>
              <a:buNone/>
            </a:pPr>
            <a:r>
              <a:t/>
            </a:r>
            <a:endParaRPr b="0" sz="1200">
              <a:latin typeface="Montserrat"/>
              <a:ea typeface="Montserrat"/>
              <a:cs typeface="Montserrat"/>
              <a:sym typeface="Montserrat"/>
            </a:endParaRPr>
          </a:p>
          <a:p>
            <a:pPr indent="-304800" lvl="0" marL="457200" rtl="0" algn="l">
              <a:spcBef>
                <a:spcPts val="0"/>
              </a:spcBef>
              <a:spcAft>
                <a:spcPts val="0"/>
              </a:spcAft>
              <a:buSzPts val="1200"/>
              <a:buFont typeface="Montserrat"/>
              <a:buAutoNum type="arabicPeriod"/>
            </a:pPr>
            <a:r>
              <a:rPr b="0" lang="en" sz="1200">
                <a:latin typeface="Montserrat"/>
                <a:ea typeface="Montserrat"/>
                <a:cs typeface="Montserrat"/>
                <a:sym typeface="Montserrat"/>
              </a:rPr>
              <a:t>  Code Reusability: It creates cross platform apps hence helping us target a large population while saving time, effort and money.</a:t>
            </a:r>
            <a:endParaRPr b="0" sz="1200">
              <a:latin typeface="Montserrat"/>
              <a:ea typeface="Montserrat"/>
              <a:cs typeface="Montserrat"/>
              <a:sym typeface="Montserrat"/>
            </a:endParaRPr>
          </a:p>
          <a:p>
            <a:pPr indent="0" lvl="0" marL="457200" rtl="0" algn="l">
              <a:spcBef>
                <a:spcPts val="0"/>
              </a:spcBef>
              <a:spcAft>
                <a:spcPts val="0"/>
              </a:spcAft>
              <a:buNone/>
            </a:pPr>
            <a:r>
              <a:t/>
            </a:r>
            <a:endParaRPr b="0" sz="1200">
              <a:latin typeface="Montserrat"/>
              <a:ea typeface="Montserrat"/>
              <a:cs typeface="Montserrat"/>
              <a:sym typeface="Montserrat"/>
            </a:endParaRPr>
          </a:p>
          <a:p>
            <a:pPr indent="-304800" lvl="0" marL="457200" rtl="0" algn="l">
              <a:spcBef>
                <a:spcPts val="0"/>
              </a:spcBef>
              <a:spcAft>
                <a:spcPts val="0"/>
              </a:spcAft>
              <a:buSzPts val="1200"/>
              <a:buFont typeface="Montserrat"/>
              <a:buAutoNum type="arabicPeriod"/>
            </a:pPr>
            <a:r>
              <a:rPr b="0" lang="en" sz="1200">
                <a:latin typeface="Montserrat"/>
                <a:ea typeface="Montserrat"/>
                <a:cs typeface="Montserrat"/>
                <a:sym typeface="Montserrat"/>
              </a:rPr>
              <a:t> Components: React Native allows us to create different components which can be reused wherever needed making it easier to create both simple and complex designs.</a:t>
            </a:r>
            <a:endParaRPr b="0" sz="1200">
              <a:latin typeface="Montserrat"/>
              <a:ea typeface="Montserrat"/>
              <a:cs typeface="Montserrat"/>
              <a:sym typeface="Montserrat"/>
            </a:endParaRPr>
          </a:p>
          <a:p>
            <a:pPr indent="0" lvl="0" marL="0" rtl="0" algn="l">
              <a:spcBef>
                <a:spcPts val="0"/>
              </a:spcBef>
              <a:spcAft>
                <a:spcPts val="0"/>
              </a:spcAft>
              <a:buNone/>
            </a:pPr>
            <a:r>
              <a:t/>
            </a:r>
            <a:endParaRPr b="0" sz="1200">
              <a:latin typeface="Montserrat"/>
              <a:ea typeface="Montserrat"/>
              <a:cs typeface="Montserrat"/>
              <a:sym typeface="Montserrat"/>
            </a:endParaRPr>
          </a:p>
          <a:p>
            <a:pPr indent="0" lvl="0" marL="457200" rtl="0" algn="l">
              <a:spcBef>
                <a:spcPts val="0"/>
              </a:spcBef>
              <a:spcAft>
                <a:spcPts val="0"/>
              </a:spcAft>
              <a:buNone/>
            </a:pPr>
            <a:r>
              <a:t/>
            </a:r>
            <a:endParaRPr b="0" sz="1400">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7"/>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97C00"/>
                </a:solidFill>
                <a:latin typeface="Montserrat"/>
                <a:ea typeface="Montserrat"/>
                <a:cs typeface="Montserrat"/>
                <a:sym typeface="Montserrat"/>
              </a:rPr>
              <a:t>Development Process</a:t>
            </a:r>
            <a:endParaRPr>
              <a:solidFill>
                <a:srgbClr val="097C00"/>
              </a:solidFill>
              <a:latin typeface="Montserrat"/>
              <a:ea typeface="Montserrat"/>
              <a:cs typeface="Montserrat"/>
              <a:sym typeface="Montserrat"/>
            </a:endParaRPr>
          </a:p>
        </p:txBody>
      </p:sp>
      <p:graphicFrame>
        <p:nvGraphicFramePr>
          <p:cNvPr id="175" name="Google Shape;175;p27"/>
          <p:cNvGraphicFramePr/>
          <p:nvPr/>
        </p:nvGraphicFramePr>
        <p:xfrm>
          <a:off x="323100" y="2393975"/>
          <a:ext cx="3000000" cy="3000000"/>
        </p:xfrm>
        <a:graphic>
          <a:graphicData uri="http://schemas.openxmlformats.org/drawingml/2006/table">
            <a:tbl>
              <a:tblPr>
                <a:noFill/>
                <a:tableStyleId>{7E7B225A-93B5-405D-8FA5-C9193B0FA584}</a:tableStyleId>
              </a:tblPr>
              <a:tblGrid>
                <a:gridCol w="710225"/>
                <a:gridCol w="710225"/>
                <a:gridCol w="710225"/>
                <a:gridCol w="382850"/>
                <a:gridCol w="1037600"/>
                <a:gridCol w="710225"/>
                <a:gridCol w="710225"/>
                <a:gridCol w="710225"/>
                <a:gridCol w="710225"/>
                <a:gridCol w="710225"/>
                <a:gridCol w="710225"/>
                <a:gridCol w="710225"/>
              </a:tblGrid>
              <a:tr h="719125">
                <a:tc gridSpan="4">
                  <a:txBody>
                    <a:bodyPr/>
                    <a:lstStyle/>
                    <a:p>
                      <a:pPr indent="0" lvl="0" marL="0" rtl="0" algn="ctr">
                        <a:spcBef>
                          <a:spcPts val="0"/>
                        </a:spcBef>
                        <a:spcAft>
                          <a:spcPts val="0"/>
                        </a:spcAft>
                        <a:buNone/>
                      </a:pPr>
                      <a:r>
                        <a:t/>
                      </a:r>
                      <a:endParaRPr sz="1800">
                        <a:solidFill>
                          <a:srgbClr val="FFFFFF"/>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097C00"/>
                    </a:solidFill>
                  </a:tcPr>
                </a:tc>
                <a:tc hMerge="1"/>
                <a:tc hMerge="1"/>
                <a:tc hMerge="1"/>
                <a:tc gridSpan="8">
                  <a:txBody>
                    <a:bodyPr/>
                    <a:lstStyle/>
                    <a:p>
                      <a:pPr indent="0" lvl="0" marL="0" rtl="0" algn="ctr">
                        <a:spcBef>
                          <a:spcPts val="0"/>
                        </a:spcBef>
                        <a:spcAft>
                          <a:spcPts val="0"/>
                        </a:spcAft>
                        <a:buNone/>
                      </a:pPr>
                      <a:r>
                        <a:t/>
                      </a:r>
                      <a:endParaRPr sz="1800">
                        <a:solidFill>
                          <a:srgbClr val="FFFFFF"/>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097C00"/>
                    </a:solidFill>
                  </a:tcPr>
                </a:tc>
                <a:tc hMerge="1"/>
                <a:tc hMerge="1"/>
                <a:tc hMerge="1"/>
                <a:tc hMerge="1"/>
                <a:tc hMerge="1"/>
                <a:tc hMerge="1"/>
                <a:tc hMerge="1"/>
              </a:tr>
            </a:tbl>
          </a:graphicData>
        </a:graphic>
      </p:graphicFrame>
      <p:cxnSp>
        <p:nvCxnSpPr>
          <p:cNvPr id="176" name="Google Shape;176;p27"/>
          <p:cNvCxnSpPr/>
          <p:nvPr/>
        </p:nvCxnSpPr>
        <p:spPr>
          <a:xfrm rot="10800000">
            <a:off x="569975" y="1439375"/>
            <a:ext cx="0" cy="954600"/>
          </a:xfrm>
          <a:prstGeom prst="straightConnector1">
            <a:avLst/>
          </a:prstGeom>
          <a:noFill/>
          <a:ln cap="flat" cmpd="sng" w="9525">
            <a:solidFill>
              <a:schemeClr val="dk2"/>
            </a:solidFill>
            <a:prstDash val="solid"/>
            <a:round/>
            <a:headEnd len="med" w="med" type="none"/>
            <a:tailEnd len="med" w="med" type="oval"/>
          </a:ln>
        </p:spPr>
      </p:cxnSp>
      <p:sp>
        <p:nvSpPr>
          <p:cNvPr id="177" name="Google Shape;177;p27"/>
          <p:cNvSpPr txBox="1"/>
          <p:nvPr>
            <p:ph type="title"/>
          </p:nvPr>
        </p:nvSpPr>
        <p:spPr>
          <a:xfrm>
            <a:off x="646175" y="1235062"/>
            <a:ext cx="23157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097C00"/>
                </a:solidFill>
              </a:rPr>
              <a:t>1. </a:t>
            </a:r>
            <a:r>
              <a:rPr lang="en" sz="1800">
                <a:solidFill>
                  <a:srgbClr val="097C00"/>
                </a:solidFill>
              </a:rPr>
              <a:t>Planning and Sprint Setup</a:t>
            </a:r>
            <a:endParaRPr sz="1800">
              <a:solidFill>
                <a:srgbClr val="097C00"/>
              </a:solidFill>
              <a:latin typeface="Montserrat"/>
              <a:ea typeface="Montserrat"/>
              <a:cs typeface="Montserrat"/>
              <a:sym typeface="Montserrat"/>
            </a:endParaRPr>
          </a:p>
        </p:txBody>
      </p:sp>
      <p:sp>
        <p:nvSpPr>
          <p:cNvPr id="178" name="Google Shape;178;p27"/>
          <p:cNvSpPr txBox="1"/>
          <p:nvPr>
            <p:ph idx="4294967295" type="body"/>
          </p:nvPr>
        </p:nvSpPr>
        <p:spPr>
          <a:xfrm>
            <a:off x="610450" y="1689026"/>
            <a:ext cx="23157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000"/>
              <a:t>Conducted a planning session to define project goals, scope, and user stories based on the UI/UX design</a:t>
            </a:r>
            <a:endParaRPr sz="1000"/>
          </a:p>
        </p:txBody>
      </p:sp>
      <p:sp>
        <p:nvSpPr>
          <p:cNvPr id="179" name="Google Shape;179;p27"/>
          <p:cNvSpPr txBox="1"/>
          <p:nvPr>
            <p:ph type="title"/>
          </p:nvPr>
        </p:nvSpPr>
        <p:spPr>
          <a:xfrm>
            <a:off x="3251009" y="3668337"/>
            <a:ext cx="23157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097C00"/>
                </a:solidFill>
                <a:latin typeface="Montserrat"/>
                <a:ea typeface="Montserrat"/>
                <a:cs typeface="Montserrat"/>
                <a:sym typeface="Montserrat"/>
              </a:rPr>
              <a:t>2. Sprint Workflow</a:t>
            </a:r>
            <a:endParaRPr sz="1800">
              <a:solidFill>
                <a:srgbClr val="097C00"/>
              </a:solidFill>
              <a:latin typeface="Montserrat"/>
              <a:ea typeface="Montserrat"/>
              <a:cs typeface="Montserrat"/>
              <a:sym typeface="Montserrat"/>
            </a:endParaRPr>
          </a:p>
        </p:txBody>
      </p:sp>
      <p:sp>
        <p:nvSpPr>
          <p:cNvPr id="180" name="Google Shape;180;p27"/>
          <p:cNvSpPr txBox="1"/>
          <p:nvPr>
            <p:ph idx="4294967295" type="body"/>
          </p:nvPr>
        </p:nvSpPr>
        <p:spPr>
          <a:xfrm>
            <a:off x="3251009" y="4158050"/>
            <a:ext cx="23157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000">
                <a:latin typeface="Montserrat"/>
                <a:ea typeface="Montserrat"/>
                <a:cs typeface="Montserrat"/>
                <a:sym typeface="Montserrat"/>
              </a:rPr>
              <a:t>At the beginning of each sprint, hold a sprint planning meeting to discuss and select user stories to be implemented during that sprint.</a:t>
            </a:r>
            <a:endParaRPr sz="1000">
              <a:latin typeface="Montserrat"/>
              <a:ea typeface="Montserrat"/>
              <a:cs typeface="Montserrat"/>
              <a:sym typeface="Montserrat"/>
            </a:endParaRPr>
          </a:p>
        </p:txBody>
      </p:sp>
      <p:sp>
        <p:nvSpPr>
          <p:cNvPr id="181" name="Google Shape;181;p27"/>
          <p:cNvSpPr txBox="1"/>
          <p:nvPr>
            <p:ph type="title"/>
          </p:nvPr>
        </p:nvSpPr>
        <p:spPr>
          <a:xfrm>
            <a:off x="5091057" y="1235062"/>
            <a:ext cx="23532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097C00"/>
                </a:solidFill>
                <a:latin typeface="Montserrat"/>
                <a:ea typeface="Montserrat"/>
                <a:cs typeface="Montserrat"/>
                <a:sym typeface="Montserrat"/>
              </a:rPr>
              <a:t>3. Continuous Integration and Testing</a:t>
            </a:r>
            <a:endParaRPr sz="1800">
              <a:solidFill>
                <a:srgbClr val="097C00"/>
              </a:solidFill>
              <a:latin typeface="Montserrat"/>
              <a:ea typeface="Montserrat"/>
              <a:cs typeface="Montserrat"/>
              <a:sym typeface="Montserrat"/>
            </a:endParaRPr>
          </a:p>
        </p:txBody>
      </p:sp>
      <p:sp>
        <p:nvSpPr>
          <p:cNvPr id="182" name="Google Shape;182;p27"/>
          <p:cNvSpPr txBox="1"/>
          <p:nvPr>
            <p:ph idx="4294967295" type="body"/>
          </p:nvPr>
        </p:nvSpPr>
        <p:spPr>
          <a:xfrm>
            <a:off x="5091049" y="1721213"/>
            <a:ext cx="23532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000">
                <a:latin typeface="Montserrat"/>
                <a:ea typeface="Montserrat"/>
                <a:cs typeface="Montserrat"/>
                <a:sym typeface="Montserrat"/>
              </a:rPr>
              <a:t>Utilized continuous integration tools to integrate code changes from different team members seamlessly</a:t>
            </a:r>
            <a:endParaRPr sz="1000">
              <a:latin typeface="Montserrat"/>
              <a:ea typeface="Montserrat"/>
              <a:cs typeface="Montserrat"/>
              <a:sym typeface="Montserrat"/>
            </a:endParaRPr>
          </a:p>
        </p:txBody>
      </p:sp>
      <p:sp>
        <p:nvSpPr>
          <p:cNvPr id="183" name="Google Shape;183;p27"/>
          <p:cNvSpPr txBox="1"/>
          <p:nvPr>
            <p:ph type="title"/>
          </p:nvPr>
        </p:nvSpPr>
        <p:spPr>
          <a:xfrm>
            <a:off x="6245125" y="3668325"/>
            <a:ext cx="2663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097C00"/>
                </a:solidFill>
                <a:latin typeface="Montserrat"/>
                <a:ea typeface="Montserrat"/>
                <a:cs typeface="Montserrat"/>
                <a:sym typeface="Montserrat"/>
              </a:rPr>
              <a:t>4. Collaboration and Communication</a:t>
            </a:r>
            <a:endParaRPr sz="1800">
              <a:solidFill>
                <a:srgbClr val="097C00"/>
              </a:solidFill>
              <a:latin typeface="Montserrat"/>
              <a:ea typeface="Montserrat"/>
              <a:cs typeface="Montserrat"/>
              <a:sym typeface="Montserrat"/>
            </a:endParaRPr>
          </a:p>
        </p:txBody>
      </p:sp>
      <p:sp>
        <p:nvSpPr>
          <p:cNvPr id="184" name="Google Shape;184;p27"/>
          <p:cNvSpPr txBox="1"/>
          <p:nvPr>
            <p:ph idx="4294967295" type="body"/>
          </p:nvPr>
        </p:nvSpPr>
        <p:spPr>
          <a:xfrm>
            <a:off x="6245125" y="4093775"/>
            <a:ext cx="23532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000">
                <a:latin typeface="Montserrat"/>
                <a:ea typeface="Montserrat"/>
                <a:cs typeface="Montserrat"/>
                <a:sym typeface="Montserrat"/>
              </a:rPr>
              <a:t>Maintained close coordination with the UI/UX designers to address any design-related questions or refinements during implementation</a:t>
            </a:r>
            <a:endParaRPr sz="1000">
              <a:latin typeface="Montserrat"/>
              <a:ea typeface="Montserrat"/>
              <a:cs typeface="Montserrat"/>
              <a:sym typeface="Montserrat"/>
            </a:endParaRPr>
          </a:p>
        </p:txBody>
      </p:sp>
      <p:cxnSp>
        <p:nvCxnSpPr>
          <p:cNvPr id="185" name="Google Shape;185;p27"/>
          <p:cNvCxnSpPr/>
          <p:nvPr/>
        </p:nvCxnSpPr>
        <p:spPr>
          <a:xfrm>
            <a:off x="3174800" y="3113100"/>
            <a:ext cx="0" cy="828000"/>
          </a:xfrm>
          <a:prstGeom prst="straightConnector1">
            <a:avLst/>
          </a:prstGeom>
          <a:noFill/>
          <a:ln cap="flat" cmpd="sng" w="9525">
            <a:solidFill>
              <a:schemeClr val="dk2"/>
            </a:solidFill>
            <a:prstDash val="solid"/>
            <a:round/>
            <a:headEnd len="med" w="med" type="none"/>
            <a:tailEnd len="med" w="med" type="oval"/>
          </a:ln>
        </p:spPr>
      </p:cxnSp>
      <p:cxnSp>
        <p:nvCxnSpPr>
          <p:cNvPr id="186" name="Google Shape;186;p27"/>
          <p:cNvCxnSpPr/>
          <p:nvPr/>
        </p:nvCxnSpPr>
        <p:spPr>
          <a:xfrm rot="10800000">
            <a:off x="4997750" y="1439375"/>
            <a:ext cx="0" cy="954600"/>
          </a:xfrm>
          <a:prstGeom prst="straightConnector1">
            <a:avLst/>
          </a:prstGeom>
          <a:noFill/>
          <a:ln cap="flat" cmpd="sng" w="9525">
            <a:solidFill>
              <a:schemeClr val="dk2"/>
            </a:solidFill>
            <a:prstDash val="solid"/>
            <a:round/>
            <a:headEnd len="med" w="med" type="none"/>
            <a:tailEnd len="med" w="med" type="oval"/>
          </a:ln>
        </p:spPr>
      </p:cxnSp>
      <p:cxnSp>
        <p:nvCxnSpPr>
          <p:cNvPr id="187" name="Google Shape;187;p27"/>
          <p:cNvCxnSpPr/>
          <p:nvPr/>
        </p:nvCxnSpPr>
        <p:spPr>
          <a:xfrm>
            <a:off x="6168925" y="3113100"/>
            <a:ext cx="0" cy="828000"/>
          </a:xfrm>
          <a:prstGeom prst="straightConnector1">
            <a:avLst/>
          </a:prstGeom>
          <a:noFill/>
          <a:ln cap="flat" cmpd="sng" w="9525">
            <a:solidFill>
              <a:schemeClr val="dk2"/>
            </a:solidFill>
            <a:prstDash val="solid"/>
            <a:round/>
            <a:headEnd len="med" w="med" type="none"/>
            <a:tailEnd len="med" w="med" type="oval"/>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descr="Screen Shot 2015-11-20 at 9.47.21 AM.png" id="192" name="Google Shape;192;p28"/>
          <p:cNvPicPr preferRelativeResize="0"/>
          <p:nvPr/>
        </p:nvPicPr>
        <p:blipFill rotWithShape="1">
          <a:blip r:embed="rId3">
            <a:alphaModFix/>
          </a:blip>
          <a:srcRect b="0" l="4413" r="4404" t="0"/>
          <a:stretch/>
        </p:blipFill>
        <p:spPr>
          <a:xfrm>
            <a:off x="0" y="0"/>
            <a:ext cx="9144000" cy="5143504"/>
          </a:xfrm>
          <a:prstGeom prst="rect">
            <a:avLst/>
          </a:prstGeom>
          <a:noFill/>
          <a:ln>
            <a:noFill/>
          </a:ln>
        </p:spPr>
      </p:pic>
      <p:sp>
        <p:nvSpPr>
          <p:cNvPr id="193" name="Google Shape;193;p28"/>
          <p:cNvSpPr txBox="1"/>
          <p:nvPr>
            <p:ph type="title"/>
          </p:nvPr>
        </p:nvSpPr>
        <p:spPr>
          <a:xfrm>
            <a:off x="283103" y="712141"/>
            <a:ext cx="62442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97C00"/>
                </a:solidFill>
                <a:latin typeface="Montserrat"/>
                <a:ea typeface="Montserrat"/>
                <a:cs typeface="Montserrat"/>
                <a:sym typeface="Montserrat"/>
              </a:rPr>
              <a:t>User Interface Implementation</a:t>
            </a:r>
            <a:endParaRPr>
              <a:solidFill>
                <a:srgbClr val="097C00"/>
              </a:solidFill>
              <a:latin typeface="Montserrat"/>
              <a:ea typeface="Montserrat"/>
              <a:cs typeface="Montserrat"/>
              <a:sym typeface="Montserrat"/>
            </a:endParaRPr>
          </a:p>
          <a:p>
            <a:pPr indent="0" lvl="0" marL="457200" rtl="0" algn="l">
              <a:spcBef>
                <a:spcPts val="0"/>
              </a:spcBef>
              <a:spcAft>
                <a:spcPts val="0"/>
              </a:spcAft>
              <a:buNone/>
            </a:pPr>
            <a:r>
              <a:rPr b="0" lang="en" sz="1200">
                <a:solidFill>
                  <a:srgbClr val="097C00"/>
                </a:solidFill>
                <a:latin typeface="Montserrat"/>
                <a:ea typeface="Montserrat"/>
                <a:cs typeface="Montserrat"/>
                <a:sym typeface="Montserrat"/>
              </a:rPr>
              <a:t>Running the Project:</a:t>
            </a:r>
            <a:endParaRPr b="0" sz="1200">
              <a:solidFill>
                <a:srgbClr val="097C00"/>
              </a:solidFill>
              <a:latin typeface="Montserrat"/>
              <a:ea typeface="Montserrat"/>
              <a:cs typeface="Montserrat"/>
              <a:sym typeface="Montserrat"/>
            </a:endParaRPr>
          </a:p>
          <a:p>
            <a:pPr indent="0" lvl="0" marL="457200" rtl="0" algn="l">
              <a:spcBef>
                <a:spcPts val="0"/>
              </a:spcBef>
              <a:spcAft>
                <a:spcPts val="0"/>
              </a:spcAft>
              <a:buNone/>
            </a:pPr>
            <a:r>
              <a:t/>
            </a:r>
            <a:endParaRPr b="0" sz="1200">
              <a:latin typeface="Montserrat"/>
              <a:ea typeface="Montserrat"/>
              <a:cs typeface="Montserrat"/>
              <a:sym typeface="Montserrat"/>
            </a:endParaRPr>
          </a:p>
          <a:p>
            <a:pPr indent="0" lvl="0" marL="457200" rtl="0" algn="l">
              <a:spcBef>
                <a:spcPts val="0"/>
              </a:spcBef>
              <a:spcAft>
                <a:spcPts val="0"/>
              </a:spcAft>
              <a:buNone/>
            </a:pPr>
            <a:r>
              <a:rPr b="0" lang="en" sz="1200">
                <a:latin typeface="Montserrat"/>
                <a:ea typeface="Montserrat"/>
                <a:cs typeface="Montserrat"/>
                <a:sym typeface="Montserrat"/>
              </a:rPr>
              <a:t>The expo-cli (command line interface) is a set of tools built around ReactNative. It was used as it abstracts away from the native code and makes it simpler to start developing in react by providing us a simpler development environment as well as utility features.</a:t>
            </a:r>
            <a:endParaRPr b="0" sz="1200">
              <a:latin typeface="Montserrat"/>
              <a:ea typeface="Montserrat"/>
              <a:cs typeface="Montserrat"/>
              <a:sym typeface="Montserrat"/>
            </a:endParaRPr>
          </a:p>
          <a:p>
            <a:pPr indent="0" lvl="0" marL="457200" rtl="0" algn="l">
              <a:spcBef>
                <a:spcPts val="0"/>
              </a:spcBef>
              <a:spcAft>
                <a:spcPts val="0"/>
              </a:spcAft>
              <a:buNone/>
            </a:pPr>
            <a:r>
              <a:rPr b="0" lang="en" sz="1200">
                <a:latin typeface="Montserrat"/>
                <a:ea typeface="Montserrat"/>
                <a:cs typeface="Montserrat"/>
                <a:sym typeface="Montserrat"/>
              </a:rPr>
              <a:t>To run project:</a:t>
            </a:r>
            <a:endParaRPr b="0" sz="1200">
              <a:latin typeface="Montserrat"/>
              <a:ea typeface="Montserrat"/>
              <a:cs typeface="Montserrat"/>
              <a:sym typeface="Montserrat"/>
            </a:endParaRPr>
          </a:p>
          <a:p>
            <a:pPr indent="0" lvl="0" marL="457200" rtl="0" algn="l">
              <a:spcBef>
                <a:spcPts val="0"/>
              </a:spcBef>
              <a:spcAft>
                <a:spcPts val="0"/>
              </a:spcAft>
              <a:buNone/>
            </a:pPr>
            <a:r>
              <a:rPr b="0" lang="en" sz="1200">
                <a:latin typeface="Montserrat"/>
                <a:ea typeface="Montserrat"/>
                <a:cs typeface="Montserrat"/>
                <a:sym typeface="Montserrat"/>
              </a:rPr>
              <a:t>    • Download project from github</a:t>
            </a:r>
            <a:endParaRPr b="0" sz="1200">
              <a:latin typeface="Montserrat"/>
              <a:ea typeface="Montserrat"/>
              <a:cs typeface="Montserrat"/>
              <a:sym typeface="Montserrat"/>
            </a:endParaRPr>
          </a:p>
          <a:p>
            <a:pPr indent="0" lvl="0" marL="457200" rtl="0" algn="l">
              <a:spcBef>
                <a:spcPts val="0"/>
              </a:spcBef>
              <a:spcAft>
                <a:spcPts val="0"/>
              </a:spcAft>
              <a:buNone/>
            </a:pPr>
            <a:r>
              <a:rPr b="0" lang="en" sz="1200">
                <a:latin typeface="Montserrat"/>
                <a:ea typeface="Montserrat"/>
                <a:cs typeface="Montserrat"/>
                <a:sym typeface="Montserrat"/>
              </a:rPr>
              <a:t>    • In terminal, run npm install to install the needed node modules</a:t>
            </a:r>
            <a:endParaRPr b="0" sz="1200">
              <a:latin typeface="Montserrat"/>
              <a:ea typeface="Montserrat"/>
              <a:cs typeface="Montserrat"/>
              <a:sym typeface="Montserrat"/>
            </a:endParaRPr>
          </a:p>
          <a:p>
            <a:pPr indent="0" lvl="0" marL="457200" rtl="0" algn="l">
              <a:spcBef>
                <a:spcPts val="0"/>
              </a:spcBef>
              <a:spcAft>
                <a:spcPts val="0"/>
              </a:spcAft>
              <a:buNone/>
            </a:pPr>
            <a:r>
              <a:rPr b="0" lang="en" sz="1200">
                <a:latin typeface="Montserrat"/>
                <a:ea typeface="Montserrat"/>
                <a:cs typeface="Montserrat"/>
                <a:sym typeface="Montserrat"/>
              </a:rPr>
              <a:t>    • Run npm start to start the project</a:t>
            </a:r>
            <a:endParaRPr b="0" sz="1200">
              <a:latin typeface="Montserrat"/>
              <a:ea typeface="Montserrat"/>
              <a:cs typeface="Montserrat"/>
              <a:sym typeface="Montserrat"/>
            </a:endParaRPr>
          </a:p>
          <a:p>
            <a:pPr indent="0" lvl="0" marL="457200" rtl="0" algn="l">
              <a:spcBef>
                <a:spcPts val="0"/>
              </a:spcBef>
              <a:spcAft>
                <a:spcPts val="0"/>
              </a:spcAft>
              <a:buNone/>
            </a:pPr>
            <a:r>
              <a:rPr b="0" lang="en" sz="1200">
                <a:latin typeface="Montserrat"/>
                <a:ea typeface="Montserrat"/>
                <a:cs typeface="Montserrat"/>
                <a:sym typeface="Montserrat"/>
              </a:rPr>
              <a:t>    • Download the expo app on your phone</a:t>
            </a:r>
            <a:endParaRPr b="0" sz="1200">
              <a:latin typeface="Montserrat"/>
              <a:ea typeface="Montserrat"/>
              <a:cs typeface="Montserrat"/>
              <a:sym typeface="Montserrat"/>
            </a:endParaRPr>
          </a:p>
          <a:p>
            <a:pPr indent="0" lvl="0" marL="457200" rtl="0" algn="l">
              <a:spcBef>
                <a:spcPts val="0"/>
              </a:spcBef>
              <a:spcAft>
                <a:spcPts val="0"/>
              </a:spcAft>
              <a:buNone/>
            </a:pPr>
            <a:r>
              <a:rPr b="0" lang="en" sz="1200">
                <a:latin typeface="Montserrat"/>
                <a:ea typeface="Montserrat"/>
                <a:cs typeface="Montserrat"/>
                <a:sym typeface="Montserrat"/>
              </a:rPr>
              <a:t>    • Scan the QR Code generated and preview the app on your phone.</a:t>
            </a:r>
            <a:endParaRPr b="0" sz="1200">
              <a:latin typeface="Montserrat"/>
              <a:ea typeface="Montserrat"/>
              <a:cs typeface="Montserrat"/>
              <a:sym typeface="Montserrat"/>
            </a:endParaRPr>
          </a:p>
          <a:p>
            <a:pPr indent="0" lvl="0" marL="457200" rtl="0" algn="l">
              <a:spcBef>
                <a:spcPts val="0"/>
              </a:spcBef>
              <a:spcAft>
                <a:spcPts val="0"/>
              </a:spcAft>
              <a:buNone/>
            </a:pPr>
            <a:r>
              <a:rPr b="0" lang="en" sz="1200">
                <a:latin typeface="Montserrat"/>
                <a:ea typeface="Montserrat"/>
                <a:cs typeface="Montserrat"/>
                <a:sym typeface="Montserrat"/>
              </a:rPr>
              <a:t>  Currently Developed Pages and Reusable Components</a:t>
            </a:r>
            <a:endParaRPr b="0" sz="1200">
              <a:latin typeface="Montserrat"/>
              <a:ea typeface="Montserrat"/>
              <a:cs typeface="Montserrat"/>
              <a:sym typeface="Montserrat"/>
            </a:endParaRPr>
          </a:p>
          <a:p>
            <a:pPr indent="0" lvl="0" marL="457200" rtl="0" algn="l">
              <a:spcBef>
                <a:spcPts val="0"/>
              </a:spcBef>
              <a:spcAft>
                <a:spcPts val="0"/>
              </a:spcAft>
              <a:buNone/>
            </a:pPr>
            <a:r>
              <a:t/>
            </a:r>
            <a:endParaRPr b="0" sz="1200">
              <a:latin typeface="Montserrat"/>
              <a:ea typeface="Montserrat"/>
              <a:cs typeface="Montserrat"/>
              <a:sym typeface="Montserrat"/>
            </a:endParaRPr>
          </a:p>
          <a:p>
            <a:pPr indent="0" lvl="0" marL="0" rtl="0" algn="l">
              <a:spcBef>
                <a:spcPts val="0"/>
              </a:spcBef>
              <a:spcAft>
                <a:spcPts val="0"/>
              </a:spcAft>
              <a:buNone/>
            </a:pPr>
            <a:r>
              <a:t/>
            </a:r>
            <a:endParaRPr b="0" sz="1200">
              <a:latin typeface="Montserrat"/>
              <a:ea typeface="Montserrat"/>
              <a:cs typeface="Montserrat"/>
              <a:sym typeface="Montserrat"/>
            </a:endParaRPr>
          </a:p>
          <a:p>
            <a:pPr indent="0" lvl="0" marL="457200" rtl="0" algn="l">
              <a:spcBef>
                <a:spcPts val="0"/>
              </a:spcBef>
              <a:spcAft>
                <a:spcPts val="0"/>
              </a:spcAft>
              <a:buNone/>
            </a:pPr>
            <a:r>
              <a:t/>
            </a:r>
            <a:endParaRPr b="0" sz="1400">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9"/>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97C00"/>
                </a:solidFill>
                <a:latin typeface="Montserrat"/>
                <a:ea typeface="Montserrat"/>
                <a:cs typeface="Montserrat"/>
                <a:sym typeface="Montserrat"/>
              </a:rPr>
              <a:t>Reusable Components</a:t>
            </a:r>
            <a:endParaRPr>
              <a:solidFill>
                <a:srgbClr val="097C00"/>
              </a:solidFill>
              <a:latin typeface="Montserrat"/>
              <a:ea typeface="Montserrat"/>
              <a:cs typeface="Montserrat"/>
              <a:sym typeface="Montserrat"/>
            </a:endParaRPr>
          </a:p>
        </p:txBody>
      </p:sp>
      <p:sp>
        <p:nvSpPr>
          <p:cNvPr id="199" name="Google Shape;199;p29"/>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1. Footer: This footer was created independently so it can be reused. It contains icons which when tapped on help us navigate to the various pages of the app</a:t>
            </a:r>
            <a:endParaRPr>
              <a:latin typeface="Montserrat"/>
              <a:ea typeface="Montserrat"/>
              <a:cs typeface="Montserrat"/>
              <a:sym typeface="Montserrat"/>
            </a:endParaRPr>
          </a:p>
          <a:p>
            <a:pPr indent="0" lvl="0" marL="0" rtl="0" algn="l">
              <a:spcBef>
                <a:spcPts val="1600"/>
              </a:spcBef>
              <a:spcAft>
                <a:spcPts val="1600"/>
              </a:spcAft>
              <a:buNone/>
            </a:pPr>
            <a:r>
              <a:rPr lang="en">
                <a:latin typeface="Montserrat"/>
                <a:ea typeface="Montserrat"/>
                <a:cs typeface="Montserrat"/>
                <a:sym typeface="Montserrat"/>
              </a:rPr>
              <a:t>2. Card: This component was created to display various products available in the market</a:t>
            </a:r>
            <a:endParaRPr>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3" name="Shape 203"/>
        <p:cNvGrpSpPr/>
        <p:nvPr/>
      </p:nvGrpSpPr>
      <p:grpSpPr>
        <a:xfrm>
          <a:off x="0" y="0"/>
          <a:ext cx="0" cy="0"/>
          <a:chOff x="0" y="0"/>
          <a:chExt cx="0" cy="0"/>
        </a:xfrm>
      </p:grpSpPr>
      <p:sp>
        <p:nvSpPr>
          <p:cNvPr id="204" name="Google Shape;204;p30"/>
          <p:cNvSpPr txBox="1"/>
          <p:nvPr>
            <p:ph idx="1" type="subTitle"/>
          </p:nvPr>
        </p:nvSpPr>
        <p:spPr>
          <a:xfrm>
            <a:off x="265500" y="653700"/>
            <a:ext cx="4045200" cy="3836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3000">
                <a:solidFill>
                  <a:srgbClr val="097C00"/>
                </a:solidFill>
                <a:latin typeface="Montserrat"/>
                <a:ea typeface="Montserrat"/>
                <a:cs typeface="Montserrat"/>
                <a:sym typeface="Montserrat"/>
              </a:rPr>
              <a:t>Developed Pages</a:t>
            </a:r>
            <a:r>
              <a:rPr b="1" lang="en" sz="3000">
                <a:solidFill>
                  <a:srgbClr val="097C00"/>
                </a:solidFill>
                <a:latin typeface="Montserrat"/>
                <a:ea typeface="Montserrat"/>
                <a:cs typeface="Montserrat"/>
                <a:sym typeface="Montserrat"/>
              </a:rPr>
              <a:t> </a:t>
            </a:r>
            <a:endParaRPr b="1" sz="3000">
              <a:solidFill>
                <a:srgbClr val="097C00"/>
              </a:solidFill>
              <a:latin typeface="Montserrat"/>
              <a:ea typeface="Montserrat"/>
              <a:cs typeface="Montserrat"/>
              <a:sym typeface="Montserrat"/>
            </a:endParaRPr>
          </a:p>
          <a:p>
            <a:pPr indent="0" lvl="0" marL="0" rtl="0" algn="l">
              <a:lnSpc>
                <a:spcPct val="115000"/>
              </a:lnSpc>
              <a:spcBef>
                <a:spcPts val="1600"/>
              </a:spcBef>
              <a:spcAft>
                <a:spcPts val="0"/>
              </a:spcAft>
              <a:buNone/>
            </a:pPr>
            <a:r>
              <a:rPr lang="en" sz="1100">
                <a:solidFill>
                  <a:srgbClr val="097C00"/>
                </a:solidFill>
                <a:latin typeface="Montserrat"/>
                <a:ea typeface="Montserrat"/>
                <a:cs typeface="Montserrat"/>
                <a:sym typeface="Montserrat"/>
              </a:rPr>
              <a:t> 1. Sign Up Page:</a:t>
            </a:r>
            <a:endParaRPr sz="1100">
              <a:solidFill>
                <a:srgbClr val="097C00"/>
              </a:solidFill>
              <a:latin typeface="Montserrat"/>
              <a:ea typeface="Montserrat"/>
              <a:cs typeface="Montserrat"/>
              <a:sym typeface="Montserrat"/>
            </a:endParaRPr>
          </a:p>
          <a:p>
            <a:pPr indent="0" lvl="0" marL="0" rtl="0" algn="l">
              <a:lnSpc>
                <a:spcPct val="115000"/>
              </a:lnSpc>
              <a:spcBef>
                <a:spcPts val="1600"/>
              </a:spcBef>
              <a:spcAft>
                <a:spcPts val="0"/>
              </a:spcAft>
              <a:buNone/>
            </a:pPr>
            <a:r>
              <a:rPr lang="en" sz="1100">
                <a:latin typeface="Montserrat"/>
                <a:ea typeface="Montserrat"/>
                <a:cs typeface="Montserrat"/>
                <a:sym typeface="Montserrat"/>
              </a:rPr>
              <a:t> This page helps the buyer and seller sign in when they first visit the app. </a:t>
            </a:r>
            <a:endParaRPr sz="1100">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1100">
              <a:latin typeface="Montserrat"/>
              <a:ea typeface="Montserrat"/>
              <a:cs typeface="Montserrat"/>
              <a:sym typeface="Montserrat"/>
            </a:endParaRPr>
          </a:p>
        </p:txBody>
      </p:sp>
      <p:sp>
        <p:nvSpPr>
          <p:cNvPr id="205" name="Google Shape;205;p30"/>
          <p:cNvSpPr txBox="1"/>
          <p:nvPr/>
        </p:nvSpPr>
        <p:spPr>
          <a:xfrm>
            <a:off x="6922913" y="2752903"/>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800"/>
              </a:spcAft>
              <a:buNone/>
            </a:pPr>
            <a:r>
              <a:t/>
            </a:r>
            <a:endParaRPr b="1" sz="1200">
              <a:solidFill>
                <a:schemeClr val="dk1"/>
              </a:solidFill>
              <a:latin typeface="Raleway"/>
              <a:ea typeface="Raleway"/>
              <a:cs typeface="Raleway"/>
              <a:sym typeface="Raleway"/>
            </a:endParaRPr>
          </a:p>
        </p:txBody>
      </p:sp>
      <p:sp>
        <p:nvSpPr>
          <p:cNvPr id="206" name="Google Shape;206;p30"/>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sz="1200">
              <a:solidFill>
                <a:schemeClr val="lt2"/>
              </a:solidFill>
              <a:latin typeface="Lato"/>
              <a:ea typeface="Lato"/>
              <a:cs typeface="Lato"/>
              <a:sym typeface="Lato"/>
            </a:endParaRPr>
          </a:p>
        </p:txBody>
      </p:sp>
      <p:pic>
        <p:nvPicPr>
          <p:cNvPr id="207" name="Google Shape;207;p30"/>
          <p:cNvPicPr preferRelativeResize="0"/>
          <p:nvPr/>
        </p:nvPicPr>
        <p:blipFill>
          <a:blip r:embed="rId3">
            <a:alphaModFix/>
          </a:blip>
          <a:stretch>
            <a:fillRect/>
          </a:stretch>
        </p:blipFill>
        <p:spPr>
          <a:xfrm>
            <a:off x="5760263" y="0"/>
            <a:ext cx="2295525"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1" name="Shape 211"/>
        <p:cNvGrpSpPr/>
        <p:nvPr/>
      </p:nvGrpSpPr>
      <p:grpSpPr>
        <a:xfrm>
          <a:off x="0" y="0"/>
          <a:ext cx="0" cy="0"/>
          <a:chOff x="0" y="0"/>
          <a:chExt cx="0" cy="0"/>
        </a:xfrm>
      </p:grpSpPr>
      <p:sp>
        <p:nvSpPr>
          <p:cNvPr id="212" name="Google Shape;212;p31"/>
          <p:cNvSpPr txBox="1"/>
          <p:nvPr>
            <p:ph idx="1" type="subTitle"/>
          </p:nvPr>
        </p:nvSpPr>
        <p:spPr>
          <a:xfrm>
            <a:off x="265500" y="653700"/>
            <a:ext cx="4045200" cy="3836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3000">
                <a:solidFill>
                  <a:srgbClr val="097C00"/>
                </a:solidFill>
                <a:latin typeface="Montserrat"/>
                <a:ea typeface="Montserrat"/>
                <a:cs typeface="Montserrat"/>
                <a:sym typeface="Montserrat"/>
              </a:rPr>
              <a:t>Developed Pages </a:t>
            </a:r>
            <a:endParaRPr b="1" sz="3000">
              <a:solidFill>
                <a:srgbClr val="097C00"/>
              </a:solidFill>
              <a:latin typeface="Montserrat"/>
              <a:ea typeface="Montserrat"/>
              <a:cs typeface="Montserrat"/>
              <a:sym typeface="Montserrat"/>
            </a:endParaRPr>
          </a:p>
          <a:p>
            <a:pPr indent="0" lvl="0" marL="0" rtl="0" algn="l">
              <a:lnSpc>
                <a:spcPct val="115000"/>
              </a:lnSpc>
              <a:spcBef>
                <a:spcPts val="1600"/>
              </a:spcBef>
              <a:spcAft>
                <a:spcPts val="0"/>
              </a:spcAft>
              <a:buNone/>
            </a:pPr>
            <a:r>
              <a:rPr lang="en" sz="1100">
                <a:solidFill>
                  <a:srgbClr val="097C00"/>
                </a:solidFill>
                <a:latin typeface="Montserrat"/>
                <a:ea typeface="Montserrat"/>
                <a:cs typeface="Montserrat"/>
                <a:sym typeface="Montserrat"/>
              </a:rPr>
              <a:t>2. Home Page:</a:t>
            </a:r>
            <a:endParaRPr sz="1100">
              <a:solidFill>
                <a:srgbClr val="097C00"/>
              </a:solidFill>
              <a:latin typeface="Montserrat"/>
              <a:ea typeface="Montserrat"/>
              <a:cs typeface="Montserrat"/>
              <a:sym typeface="Montserrat"/>
            </a:endParaRPr>
          </a:p>
          <a:p>
            <a:pPr indent="0" lvl="0" marL="0" rtl="0" algn="l">
              <a:lnSpc>
                <a:spcPct val="115000"/>
              </a:lnSpc>
              <a:spcBef>
                <a:spcPts val="1600"/>
              </a:spcBef>
              <a:spcAft>
                <a:spcPts val="0"/>
              </a:spcAft>
              <a:buNone/>
            </a:pPr>
            <a:r>
              <a:rPr lang="en" sz="1100">
                <a:latin typeface="Montserrat"/>
                <a:ea typeface="Montserrat"/>
                <a:cs typeface="Montserrat"/>
                <a:sym typeface="Montserrat"/>
              </a:rPr>
              <a:t>  This is the first page the user sees after successfully signing up..</a:t>
            </a:r>
            <a:r>
              <a:rPr lang="en" sz="1100">
                <a:latin typeface="Montserrat"/>
                <a:ea typeface="Montserrat"/>
                <a:cs typeface="Montserrat"/>
                <a:sym typeface="Montserrat"/>
              </a:rPr>
              <a:t> </a:t>
            </a:r>
            <a:endParaRPr sz="1100">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1100">
              <a:latin typeface="Montserrat"/>
              <a:ea typeface="Montserrat"/>
              <a:cs typeface="Montserrat"/>
              <a:sym typeface="Montserrat"/>
            </a:endParaRPr>
          </a:p>
        </p:txBody>
      </p:sp>
      <p:sp>
        <p:nvSpPr>
          <p:cNvPr id="213" name="Google Shape;213;p31"/>
          <p:cNvSpPr txBox="1"/>
          <p:nvPr/>
        </p:nvSpPr>
        <p:spPr>
          <a:xfrm>
            <a:off x="6922913" y="2752903"/>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800"/>
              </a:spcAft>
              <a:buNone/>
            </a:pPr>
            <a:r>
              <a:t/>
            </a:r>
            <a:endParaRPr b="1" sz="1200">
              <a:solidFill>
                <a:schemeClr val="dk1"/>
              </a:solidFill>
              <a:latin typeface="Raleway"/>
              <a:ea typeface="Raleway"/>
              <a:cs typeface="Raleway"/>
              <a:sym typeface="Raleway"/>
            </a:endParaRPr>
          </a:p>
        </p:txBody>
      </p:sp>
      <p:sp>
        <p:nvSpPr>
          <p:cNvPr id="214" name="Google Shape;214;p31"/>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sz="1200">
              <a:solidFill>
                <a:schemeClr val="lt2"/>
              </a:solidFill>
              <a:latin typeface="Lato"/>
              <a:ea typeface="Lato"/>
              <a:cs typeface="Lato"/>
              <a:sym typeface="Lato"/>
            </a:endParaRPr>
          </a:p>
        </p:txBody>
      </p:sp>
      <p:pic>
        <p:nvPicPr>
          <p:cNvPr id="215" name="Google Shape;215;p31"/>
          <p:cNvPicPr preferRelativeResize="0"/>
          <p:nvPr/>
        </p:nvPicPr>
        <p:blipFill rotWithShape="1">
          <a:blip r:embed="rId3">
            <a:alphaModFix/>
          </a:blip>
          <a:srcRect b="0" l="0" r="0" t="0"/>
          <a:stretch/>
        </p:blipFill>
        <p:spPr>
          <a:xfrm>
            <a:off x="5741725" y="0"/>
            <a:ext cx="257175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rgbClr val="097C00"/>
                </a:solidFill>
                <a:latin typeface="Montserrat"/>
                <a:ea typeface="Montserrat"/>
                <a:cs typeface="Montserrat"/>
                <a:sym typeface="Montserrat"/>
              </a:rPr>
              <a:t>CARRYAM GO</a:t>
            </a:r>
            <a:endParaRPr sz="2400">
              <a:solidFill>
                <a:srgbClr val="097C00"/>
              </a:solidFill>
              <a:latin typeface="Montserrat"/>
              <a:ea typeface="Montserrat"/>
              <a:cs typeface="Montserrat"/>
              <a:sym typeface="Montserrat"/>
            </a:endParaRPr>
          </a:p>
        </p:txBody>
      </p:sp>
      <p:sp>
        <p:nvSpPr>
          <p:cNvPr id="79" name="Google Shape;79;p14"/>
          <p:cNvSpPr txBox="1"/>
          <p:nvPr>
            <p:ph idx="4294967295" type="title"/>
          </p:nvPr>
        </p:nvSpPr>
        <p:spPr>
          <a:xfrm>
            <a:off x="535775" y="1480150"/>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b="0" lang="en" sz="1100">
                <a:latin typeface="Montserrat"/>
                <a:ea typeface="Montserrat"/>
                <a:cs typeface="Montserrat"/>
                <a:sym typeface="Montserrat"/>
              </a:rPr>
              <a:t>Is here  to facilitate and </a:t>
            </a:r>
            <a:r>
              <a:rPr b="0" lang="en" sz="1100">
                <a:latin typeface="Montserrat"/>
                <a:ea typeface="Montserrat"/>
                <a:cs typeface="Montserrat"/>
                <a:sym typeface="Montserrat"/>
              </a:rPr>
              <a:t>ensure</a:t>
            </a:r>
            <a:r>
              <a:rPr b="0" lang="en" sz="1100">
                <a:latin typeface="Montserrat"/>
                <a:ea typeface="Montserrat"/>
                <a:cs typeface="Montserrat"/>
                <a:sym typeface="Montserrat"/>
              </a:rPr>
              <a:t> a seamless interaction between buyers and sellers in a market setting, enabling buyers to access information about item availability, prices, and locations, while empowering sellers to showcase their products, prices, and market locations</a:t>
            </a:r>
            <a:endParaRPr sz="1700">
              <a:latin typeface="Lato"/>
              <a:ea typeface="Lato"/>
              <a:cs typeface="Lato"/>
              <a:sym typeface="Lato"/>
            </a:endParaRPr>
          </a:p>
        </p:txBody>
      </p:sp>
      <p:pic>
        <p:nvPicPr>
          <p:cNvPr id="80" name="Google Shape;80;p14"/>
          <p:cNvPicPr preferRelativeResize="0"/>
          <p:nvPr/>
        </p:nvPicPr>
        <p:blipFill rotWithShape="1">
          <a:blip r:embed="rId3">
            <a:alphaModFix/>
          </a:blip>
          <a:srcRect b="0" l="0" r="0" t="0"/>
          <a:stretch/>
        </p:blipFill>
        <p:spPr>
          <a:xfrm>
            <a:off x="5885375" y="152400"/>
            <a:ext cx="2357447" cy="48386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9" name="Shape 219"/>
        <p:cNvGrpSpPr/>
        <p:nvPr/>
      </p:nvGrpSpPr>
      <p:grpSpPr>
        <a:xfrm>
          <a:off x="0" y="0"/>
          <a:ext cx="0" cy="0"/>
          <a:chOff x="0" y="0"/>
          <a:chExt cx="0" cy="0"/>
        </a:xfrm>
      </p:grpSpPr>
      <p:sp>
        <p:nvSpPr>
          <p:cNvPr id="220" name="Google Shape;220;p32"/>
          <p:cNvSpPr txBox="1"/>
          <p:nvPr>
            <p:ph idx="1" type="subTitle"/>
          </p:nvPr>
        </p:nvSpPr>
        <p:spPr>
          <a:xfrm>
            <a:off x="265500" y="653700"/>
            <a:ext cx="4045200" cy="3836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3000">
                <a:solidFill>
                  <a:srgbClr val="097C00"/>
                </a:solidFill>
                <a:latin typeface="Montserrat"/>
                <a:ea typeface="Montserrat"/>
                <a:cs typeface="Montserrat"/>
                <a:sym typeface="Montserrat"/>
              </a:rPr>
              <a:t>Developed Pages </a:t>
            </a:r>
            <a:endParaRPr b="1" sz="3000">
              <a:solidFill>
                <a:srgbClr val="097C00"/>
              </a:solidFill>
              <a:latin typeface="Montserrat"/>
              <a:ea typeface="Montserrat"/>
              <a:cs typeface="Montserrat"/>
              <a:sym typeface="Montserrat"/>
            </a:endParaRPr>
          </a:p>
          <a:p>
            <a:pPr indent="0" lvl="0" marL="0" rtl="0" algn="l">
              <a:lnSpc>
                <a:spcPct val="115000"/>
              </a:lnSpc>
              <a:spcBef>
                <a:spcPts val="1600"/>
              </a:spcBef>
              <a:spcAft>
                <a:spcPts val="0"/>
              </a:spcAft>
              <a:buNone/>
            </a:pPr>
            <a:r>
              <a:rPr lang="en" sz="1100">
                <a:solidFill>
                  <a:srgbClr val="097C00"/>
                </a:solidFill>
                <a:latin typeface="Montserrat"/>
                <a:ea typeface="Montserrat"/>
                <a:cs typeface="Montserrat"/>
                <a:sym typeface="Montserrat"/>
              </a:rPr>
              <a:t>3. Discount Page:</a:t>
            </a:r>
            <a:endParaRPr sz="1100">
              <a:solidFill>
                <a:srgbClr val="097C00"/>
              </a:solidFill>
              <a:latin typeface="Montserrat"/>
              <a:ea typeface="Montserrat"/>
              <a:cs typeface="Montserrat"/>
              <a:sym typeface="Montserrat"/>
            </a:endParaRPr>
          </a:p>
          <a:p>
            <a:pPr indent="0" lvl="0" marL="0" rtl="0" algn="l">
              <a:lnSpc>
                <a:spcPct val="115000"/>
              </a:lnSpc>
              <a:spcBef>
                <a:spcPts val="1600"/>
              </a:spcBef>
              <a:spcAft>
                <a:spcPts val="0"/>
              </a:spcAft>
              <a:buNone/>
            </a:pPr>
            <a:r>
              <a:rPr lang="en" sz="1100">
                <a:latin typeface="Montserrat"/>
                <a:ea typeface="Montserrat"/>
                <a:cs typeface="Montserrat"/>
                <a:sym typeface="Montserrat"/>
              </a:rPr>
              <a:t> This page has helped buyers search for all foodstuffs which presently have a discount</a:t>
            </a:r>
            <a:r>
              <a:rPr lang="en" sz="1100">
                <a:latin typeface="Montserrat"/>
                <a:ea typeface="Montserrat"/>
                <a:cs typeface="Montserrat"/>
                <a:sym typeface="Montserrat"/>
              </a:rPr>
              <a:t> </a:t>
            </a:r>
            <a:endParaRPr sz="1100">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1100">
              <a:latin typeface="Montserrat"/>
              <a:ea typeface="Montserrat"/>
              <a:cs typeface="Montserrat"/>
              <a:sym typeface="Montserrat"/>
            </a:endParaRPr>
          </a:p>
        </p:txBody>
      </p:sp>
      <p:sp>
        <p:nvSpPr>
          <p:cNvPr id="221" name="Google Shape;221;p32"/>
          <p:cNvSpPr txBox="1"/>
          <p:nvPr/>
        </p:nvSpPr>
        <p:spPr>
          <a:xfrm>
            <a:off x="6922913" y="2752903"/>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800"/>
              </a:spcAft>
              <a:buNone/>
            </a:pPr>
            <a:r>
              <a:t/>
            </a:r>
            <a:endParaRPr b="1" sz="1200">
              <a:solidFill>
                <a:schemeClr val="dk1"/>
              </a:solidFill>
              <a:latin typeface="Raleway"/>
              <a:ea typeface="Raleway"/>
              <a:cs typeface="Raleway"/>
              <a:sym typeface="Raleway"/>
            </a:endParaRPr>
          </a:p>
        </p:txBody>
      </p:sp>
      <p:sp>
        <p:nvSpPr>
          <p:cNvPr id="222" name="Google Shape;222;p32"/>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sz="1200">
              <a:solidFill>
                <a:schemeClr val="lt2"/>
              </a:solidFill>
              <a:latin typeface="Lato"/>
              <a:ea typeface="Lato"/>
              <a:cs typeface="Lato"/>
              <a:sym typeface="Lato"/>
            </a:endParaRPr>
          </a:p>
        </p:txBody>
      </p:sp>
      <p:pic>
        <p:nvPicPr>
          <p:cNvPr id="223" name="Google Shape;223;p32"/>
          <p:cNvPicPr preferRelativeResize="0"/>
          <p:nvPr/>
        </p:nvPicPr>
        <p:blipFill>
          <a:blip r:embed="rId3">
            <a:alphaModFix/>
          </a:blip>
          <a:stretch>
            <a:fillRect/>
          </a:stretch>
        </p:blipFill>
        <p:spPr>
          <a:xfrm>
            <a:off x="5706125" y="0"/>
            <a:ext cx="2175100"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7" name="Shape 227"/>
        <p:cNvGrpSpPr/>
        <p:nvPr/>
      </p:nvGrpSpPr>
      <p:grpSpPr>
        <a:xfrm>
          <a:off x="0" y="0"/>
          <a:ext cx="0" cy="0"/>
          <a:chOff x="0" y="0"/>
          <a:chExt cx="0" cy="0"/>
        </a:xfrm>
      </p:grpSpPr>
      <p:sp>
        <p:nvSpPr>
          <p:cNvPr id="228" name="Google Shape;228;p33"/>
          <p:cNvSpPr txBox="1"/>
          <p:nvPr>
            <p:ph idx="1" type="subTitle"/>
          </p:nvPr>
        </p:nvSpPr>
        <p:spPr>
          <a:xfrm>
            <a:off x="265500" y="653700"/>
            <a:ext cx="4045200" cy="3836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3000">
                <a:solidFill>
                  <a:srgbClr val="097C00"/>
                </a:solidFill>
                <a:latin typeface="Montserrat"/>
                <a:ea typeface="Montserrat"/>
                <a:cs typeface="Montserrat"/>
                <a:sym typeface="Montserrat"/>
              </a:rPr>
              <a:t>Developed Pages </a:t>
            </a:r>
            <a:endParaRPr b="1" sz="3000">
              <a:solidFill>
                <a:srgbClr val="097C00"/>
              </a:solidFill>
              <a:latin typeface="Montserrat"/>
              <a:ea typeface="Montserrat"/>
              <a:cs typeface="Montserrat"/>
              <a:sym typeface="Montserrat"/>
            </a:endParaRPr>
          </a:p>
          <a:p>
            <a:pPr indent="0" lvl="0" marL="0" rtl="0" algn="l">
              <a:lnSpc>
                <a:spcPct val="115000"/>
              </a:lnSpc>
              <a:spcBef>
                <a:spcPts val="1600"/>
              </a:spcBef>
              <a:spcAft>
                <a:spcPts val="0"/>
              </a:spcAft>
              <a:buNone/>
            </a:pPr>
            <a:r>
              <a:rPr lang="en" sz="1100">
                <a:solidFill>
                  <a:srgbClr val="097C00"/>
                </a:solidFill>
                <a:latin typeface="Montserrat"/>
                <a:ea typeface="Montserrat"/>
                <a:cs typeface="Montserrat"/>
                <a:sym typeface="Montserrat"/>
              </a:rPr>
              <a:t>4. </a:t>
            </a:r>
            <a:r>
              <a:rPr lang="en" sz="1100">
                <a:solidFill>
                  <a:srgbClr val="097C00"/>
                </a:solidFill>
                <a:latin typeface="Montserrat"/>
                <a:ea typeface="Montserrat"/>
                <a:cs typeface="Montserrat"/>
                <a:sym typeface="Montserrat"/>
              </a:rPr>
              <a:t>Notification Page::</a:t>
            </a:r>
            <a:endParaRPr sz="1100">
              <a:solidFill>
                <a:srgbClr val="097C00"/>
              </a:solidFill>
              <a:latin typeface="Montserrat"/>
              <a:ea typeface="Montserrat"/>
              <a:cs typeface="Montserrat"/>
              <a:sym typeface="Montserrat"/>
            </a:endParaRPr>
          </a:p>
          <a:p>
            <a:pPr indent="0" lvl="0" marL="0" rtl="0" algn="l">
              <a:lnSpc>
                <a:spcPct val="115000"/>
              </a:lnSpc>
              <a:spcBef>
                <a:spcPts val="1600"/>
              </a:spcBef>
              <a:spcAft>
                <a:spcPts val="0"/>
              </a:spcAft>
              <a:buNone/>
            </a:pPr>
            <a:r>
              <a:rPr lang="en" sz="1100">
                <a:latin typeface="Montserrat"/>
                <a:ea typeface="Montserrat"/>
                <a:cs typeface="Montserrat"/>
                <a:sym typeface="Montserrat"/>
              </a:rPr>
              <a:t> This page shows all the various notifications given to the user in recent times.</a:t>
            </a:r>
            <a:endParaRPr sz="1100">
              <a:latin typeface="Montserrat"/>
              <a:ea typeface="Montserrat"/>
              <a:cs typeface="Montserrat"/>
              <a:sym typeface="Montserrat"/>
            </a:endParaRPr>
          </a:p>
          <a:p>
            <a:pPr indent="0" lvl="0" marL="0" rtl="0" algn="l">
              <a:lnSpc>
                <a:spcPct val="115000"/>
              </a:lnSpc>
              <a:spcBef>
                <a:spcPts val="1600"/>
              </a:spcBef>
              <a:spcAft>
                <a:spcPts val="0"/>
              </a:spcAft>
              <a:buNone/>
            </a:pPr>
            <a:r>
              <a:rPr lang="en" sz="1100">
                <a:latin typeface="Montserrat"/>
                <a:ea typeface="Montserrat"/>
                <a:cs typeface="Montserrat"/>
                <a:sym typeface="Montserrat"/>
              </a:rPr>
              <a:t> </a:t>
            </a:r>
            <a:endParaRPr sz="1100">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1100">
              <a:latin typeface="Montserrat"/>
              <a:ea typeface="Montserrat"/>
              <a:cs typeface="Montserrat"/>
              <a:sym typeface="Montserrat"/>
            </a:endParaRPr>
          </a:p>
        </p:txBody>
      </p:sp>
      <p:sp>
        <p:nvSpPr>
          <p:cNvPr id="229" name="Google Shape;229;p33"/>
          <p:cNvSpPr txBox="1"/>
          <p:nvPr/>
        </p:nvSpPr>
        <p:spPr>
          <a:xfrm>
            <a:off x="6922913" y="2752903"/>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800"/>
              </a:spcAft>
              <a:buNone/>
            </a:pPr>
            <a:r>
              <a:t/>
            </a:r>
            <a:endParaRPr b="1" sz="1200">
              <a:solidFill>
                <a:schemeClr val="dk1"/>
              </a:solidFill>
              <a:latin typeface="Raleway"/>
              <a:ea typeface="Raleway"/>
              <a:cs typeface="Raleway"/>
              <a:sym typeface="Raleway"/>
            </a:endParaRPr>
          </a:p>
        </p:txBody>
      </p:sp>
      <p:sp>
        <p:nvSpPr>
          <p:cNvPr id="230" name="Google Shape;230;p33"/>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sz="1200">
              <a:solidFill>
                <a:schemeClr val="lt2"/>
              </a:solidFill>
              <a:latin typeface="Lato"/>
              <a:ea typeface="Lato"/>
              <a:cs typeface="Lato"/>
              <a:sym typeface="Lato"/>
            </a:endParaRPr>
          </a:p>
        </p:txBody>
      </p:sp>
      <p:pic>
        <p:nvPicPr>
          <p:cNvPr id="231" name="Google Shape;231;p33"/>
          <p:cNvPicPr preferRelativeResize="0"/>
          <p:nvPr/>
        </p:nvPicPr>
        <p:blipFill>
          <a:blip r:embed="rId3">
            <a:alphaModFix/>
          </a:blip>
          <a:stretch>
            <a:fillRect/>
          </a:stretch>
        </p:blipFill>
        <p:spPr>
          <a:xfrm>
            <a:off x="5561900" y="0"/>
            <a:ext cx="2571750" cy="5143500"/>
          </a:xfrm>
          <a:prstGeom prst="rect">
            <a:avLst/>
          </a:prstGeom>
          <a:noFill/>
          <a:ln>
            <a:noFill/>
          </a:ln>
        </p:spPr>
      </p:pic>
      <p:pic>
        <p:nvPicPr>
          <p:cNvPr id="232" name="Google Shape;232;p33"/>
          <p:cNvPicPr preferRelativeResize="0"/>
          <p:nvPr/>
        </p:nvPicPr>
        <p:blipFill rotWithShape="1">
          <a:blip r:embed="rId4">
            <a:alphaModFix/>
          </a:blip>
          <a:srcRect b="0" l="0" r="0" t="0"/>
          <a:stretch/>
        </p:blipFill>
        <p:spPr>
          <a:xfrm>
            <a:off x="5600700" y="0"/>
            <a:ext cx="2571750"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97C00"/>
                </a:solidFill>
                <a:latin typeface="Montserrat"/>
                <a:ea typeface="Montserrat"/>
                <a:cs typeface="Montserrat"/>
                <a:sym typeface="Montserrat"/>
              </a:rPr>
              <a:t>Components Used</a:t>
            </a:r>
            <a:endParaRPr>
              <a:solidFill>
                <a:srgbClr val="097C00"/>
              </a:solidFill>
              <a:latin typeface="Montserrat"/>
              <a:ea typeface="Montserrat"/>
              <a:cs typeface="Montserrat"/>
              <a:sym typeface="Montserrat"/>
            </a:endParaRPr>
          </a:p>
        </p:txBody>
      </p:sp>
      <p:sp>
        <p:nvSpPr>
          <p:cNvPr id="238" name="Google Shape;238;p34"/>
          <p:cNvSpPr txBox="1"/>
          <p:nvPr>
            <p:ph idx="1" type="body"/>
          </p:nvPr>
        </p:nvSpPr>
        <p:spPr>
          <a:xfrm>
            <a:off x="2400262" y="1211351"/>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Montserrat"/>
                <a:ea typeface="Montserrat"/>
                <a:cs typeface="Montserrat"/>
                <a:sym typeface="Montserrat"/>
              </a:rPr>
              <a:t>React Native Components Used so Far</a:t>
            </a:r>
            <a:endParaRPr sz="1200">
              <a:latin typeface="Montserrat"/>
              <a:ea typeface="Montserrat"/>
              <a:cs typeface="Montserrat"/>
              <a:sym typeface="Montserrat"/>
            </a:endParaRPr>
          </a:p>
          <a:p>
            <a:pPr indent="0" lvl="0" marL="0" rtl="0" algn="l">
              <a:spcBef>
                <a:spcPts val="1600"/>
              </a:spcBef>
              <a:spcAft>
                <a:spcPts val="0"/>
              </a:spcAft>
              <a:buNone/>
            </a:pPr>
            <a:r>
              <a:rPr lang="en" sz="1200">
                <a:latin typeface="Montserrat"/>
                <a:ea typeface="Montserrat"/>
                <a:cs typeface="Montserrat"/>
                <a:sym typeface="Montserrat"/>
              </a:rPr>
              <a:t>    • TouchableOpacity: Used instead of button so it can be styled.</a:t>
            </a:r>
            <a:endParaRPr sz="1200">
              <a:latin typeface="Montserrat"/>
              <a:ea typeface="Montserrat"/>
              <a:cs typeface="Montserrat"/>
              <a:sym typeface="Montserrat"/>
            </a:endParaRPr>
          </a:p>
          <a:p>
            <a:pPr indent="0" lvl="0" marL="0" rtl="0" algn="l">
              <a:spcBef>
                <a:spcPts val="1600"/>
              </a:spcBef>
              <a:spcAft>
                <a:spcPts val="0"/>
              </a:spcAft>
              <a:buNone/>
            </a:pPr>
            <a:r>
              <a:rPr lang="en" sz="1200">
                <a:latin typeface="Montserrat"/>
                <a:ea typeface="Montserrat"/>
                <a:cs typeface="Montserrat"/>
                <a:sym typeface="Montserrat"/>
              </a:rPr>
              <a:t>    • View: Container view acts like a div</a:t>
            </a:r>
            <a:endParaRPr sz="1200">
              <a:latin typeface="Montserrat"/>
              <a:ea typeface="Montserrat"/>
              <a:cs typeface="Montserrat"/>
              <a:sym typeface="Montserrat"/>
            </a:endParaRPr>
          </a:p>
          <a:p>
            <a:pPr indent="0" lvl="0" marL="0" rtl="0" algn="l">
              <a:spcBef>
                <a:spcPts val="1600"/>
              </a:spcBef>
              <a:spcAft>
                <a:spcPts val="0"/>
              </a:spcAft>
              <a:buNone/>
            </a:pPr>
            <a:r>
              <a:rPr lang="en" sz="1200">
                <a:latin typeface="Montserrat"/>
                <a:ea typeface="Montserrat"/>
                <a:cs typeface="Montserrat"/>
                <a:sym typeface="Montserrat"/>
              </a:rPr>
              <a:t>    • Text: To display text to users</a:t>
            </a:r>
            <a:endParaRPr sz="1200">
              <a:latin typeface="Montserrat"/>
              <a:ea typeface="Montserrat"/>
              <a:cs typeface="Montserrat"/>
              <a:sym typeface="Montserrat"/>
            </a:endParaRPr>
          </a:p>
          <a:p>
            <a:pPr indent="0" lvl="0" marL="0" rtl="0" algn="l">
              <a:spcBef>
                <a:spcPts val="1600"/>
              </a:spcBef>
              <a:spcAft>
                <a:spcPts val="0"/>
              </a:spcAft>
              <a:buNone/>
            </a:pPr>
            <a:r>
              <a:rPr lang="en" sz="1200">
                <a:latin typeface="Montserrat"/>
                <a:ea typeface="Montserrat"/>
                <a:cs typeface="Montserrat"/>
                <a:sym typeface="Montserrat"/>
              </a:rPr>
              <a:t>    • TextInput: Enables users type in input using the default keyboard it provides</a:t>
            </a:r>
            <a:endParaRPr sz="1200">
              <a:latin typeface="Montserrat"/>
              <a:ea typeface="Montserrat"/>
              <a:cs typeface="Montserrat"/>
              <a:sym typeface="Montserrat"/>
            </a:endParaRPr>
          </a:p>
          <a:p>
            <a:pPr indent="0" lvl="0" marL="0" rtl="0" algn="l">
              <a:spcBef>
                <a:spcPts val="1600"/>
              </a:spcBef>
              <a:spcAft>
                <a:spcPts val="0"/>
              </a:spcAft>
              <a:buNone/>
            </a:pPr>
            <a:r>
              <a:rPr lang="en" sz="1200">
                <a:latin typeface="Montserrat"/>
                <a:ea typeface="Montserrat"/>
                <a:cs typeface="Montserrat"/>
                <a:sym typeface="Montserrat"/>
              </a:rPr>
              <a:t>    • Switch: Enables users accept or decline our policies at sign up page</a:t>
            </a:r>
            <a:endParaRPr sz="1200">
              <a:latin typeface="Montserrat"/>
              <a:ea typeface="Montserrat"/>
              <a:cs typeface="Montserrat"/>
              <a:sym typeface="Montserrat"/>
            </a:endParaRPr>
          </a:p>
          <a:p>
            <a:pPr indent="0" lvl="0" marL="0" rtl="0" algn="l">
              <a:spcBef>
                <a:spcPts val="1600"/>
              </a:spcBef>
              <a:spcAft>
                <a:spcPts val="0"/>
              </a:spcAft>
              <a:buNone/>
            </a:pPr>
            <a:r>
              <a:rPr lang="en" sz="1200">
                <a:latin typeface="Montserrat"/>
                <a:ea typeface="Montserrat"/>
                <a:cs typeface="Montserrat"/>
                <a:sym typeface="Montserrat"/>
              </a:rPr>
              <a:t>    • ScrollView: Used to enable scrolling on a page</a:t>
            </a:r>
            <a:endParaRPr sz="1200">
              <a:latin typeface="Montserrat"/>
              <a:ea typeface="Montserrat"/>
              <a:cs typeface="Montserrat"/>
              <a:sym typeface="Montserrat"/>
            </a:endParaRPr>
          </a:p>
          <a:p>
            <a:pPr indent="0" lvl="0" marL="0" rtl="0" algn="l">
              <a:spcBef>
                <a:spcPts val="1600"/>
              </a:spcBef>
              <a:spcAft>
                <a:spcPts val="0"/>
              </a:spcAft>
              <a:buNone/>
            </a:pPr>
            <a:r>
              <a:rPr lang="en" sz="1200">
                <a:latin typeface="Montserrat"/>
                <a:ea typeface="Montserrat"/>
                <a:cs typeface="Montserrat"/>
                <a:sym typeface="Montserrat"/>
              </a:rPr>
              <a:t>    • Stylesheet: Enables styling of components.</a:t>
            </a:r>
            <a:endParaRPr sz="1200">
              <a:latin typeface="Montserrat"/>
              <a:ea typeface="Montserrat"/>
              <a:cs typeface="Montserrat"/>
              <a:sym typeface="Montserrat"/>
            </a:endParaRPr>
          </a:p>
          <a:p>
            <a:pPr indent="0" lvl="0" marL="0" rtl="0" algn="l">
              <a:spcBef>
                <a:spcPts val="1600"/>
              </a:spcBef>
              <a:spcAft>
                <a:spcPts val="1600"/>
              </a:spcAft>
              <a:buNone/>
            </a:pPr>
            <a:r>
              <a:t/>
            </a:r>
            <a:endParaRPr sz="1200">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97C00"/>
                </a:solidFill>
                <a:latin typeface="Montserrat"/>
                <a:ea typeface="Montserrat"/>
                <a:cs typeface="Montserrat"/>
                <a:sym typeface="Montserrat"/>
              </a:rPr>
              <a:t>Testing Strategies</a:t>
            </a:r>
            <a:endParaRPr>
              <a:solidFill>
                <a:srgbClr val="097C00"/>
              </a:solidFill>
              <a:latin typeface="Montserrat"/>
              <a:ea typeface="Montserrat"/>
              <a:cs typeface="Montserrat"/>
              <a:sym typeface="Montserrat"/>
            </a:endParaRPr>
          </a:p>
        </p:txBody>
      </p:sp>
      <p:sp>
        <p:nvSpPr>
          <p:cNvPr id="244" name="Google Shape;244;p35"/>
          <p:cNvSpPr txBox="1"/>
          <p:nvPr>
            <p:ph idx="1" type="body"/>
          </p:nvPr>
        </p:nvSpPr>
        <p:spPr>
          <a:xfrm>
            <a:off x="2400262" y="1211351"/>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Montserrat"/>
                <a:ea typeface="Montserrat"/>
                <a:cs typeface="Montserrat"/>
                <a:sym typeface="Montserrat"/>
              </a:rPr>
              <a:t>- Functional Testing: Verifying that all frontend features and functionalities work as intended, such as displaying product information, prices, and locations correctly.</a:t>
            </a:r>
            <a:endParaRPr sz="1500">
              <a:latin typeface="Montserrat"/>
              <a:ea typeface="Montserrat"/>
              <a:cs typeface="Montserrat"/>
              <a:sym typeface="Montserrat"/>
            </a:endParaRPr>
          </a:p>
          <a:p>
            <a:pPr indent="0" lvl="0" marL="0" rtl="0" algn="l">
              <a:spcBef>
                <a:spcPts val="1600"/>
              </a:spcBef>
              <a:spcAft>
                <a:spcPts val="0"/>
              </a:spcAft>
              <a:buNone/>
            </a:pPr>
            <a:r>
              <a:rPr lang="en" sz="1500">
                <a:latin typeface="Montserrat"/>
                <a:ea typeface="Montserrat"/>
                <a:cs typeface="Montserrat"/>
                <a:sym typeface="Montserrat"/>
              </a:rPr>
              <a:t>   - Usability Testing: Evaluating the user-friendliness and intuitiveness of the UI design by conducting user tests and gathering feedback.</a:t>
            </a:r>
            <a:endParaRPr sz="1500">
              <a:latin typeface="Montserrat"/>
              <a:ea typeface="Montserrat"/>
              <a:cs typeface="Montserrat"/>
              <a:sym typeface="Montserrat"/>
            </a:endParaRPr>
          </a:p>
          <a:p>
            <a:pPr indent="0" lvl="0" marL="0" rtl="0" algn="l">
              <a:spcBef>
                <a:spcPts val="1600"/>
              </a:spcBef>
              <a:spcAft>
                <a:spcPts val="1600"/>
              </a:spcAft>
              <a:buNone/>
            </a:pPr>
            <a:r>
              <a:t/>
            </a:r>
            <a:endParaRPr sz="1500">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6"/>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97C00"/>
                </a:solidFill>
                <a:latin typeface="Montserrat"/>
                <a:ea typeface="Montserrat"/>
                <a:cs typeface="Montserrat"/>
                <a:sym typeface="Montserrat"/>
              </a:rPr>
              <a:t>UI/UX Testing:</a:t>
            </a:r>
            <a:endParaRPr>
              <a:solidFill>
                <a:srgbClr val="097C00"/>
              </a:solidFill>
              <a:latin typeface="Montserrat"/>
              <a:ea typeface="Montserrat"/>
              <a:cs typeface="Montserrat"/>
              <a:sym typeface="Montserrat"/>
            </a:endParaRPr>
          </a:p>
        </p:txBody>
      </p:sp>
      <p:sp>
        <p:nvSpPr>
          <p:cNvPr id="250" name="Google Shape;250;p36"/>
          <p:cNvSpPr txBox="1"/>
          <p:nvPr>
            <p:ph idx="1" type="body"/>
          </p:nvPr>
        </p:nvSpPr>
        <p:spPr>
          <a:xfrm>
            <a:off x="2400262" y="1211351"/>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Montserrat"/>
                <a:ea typeface="Montserrat"/>
                <a:cs typeface="Montserrat"/>
                <a:sym typeface="Montserrat"/>
              </a:rPr>
              <a:t>   - Responsiveness Testing: Verifying that the UI adapts and displays correctly on various devices, including smartphones and tablets, with different screen sizes and orientations.</a:t>
            </a:r>
            <a:endParaRPr sz="1500">
              <a:latin typeface="Montserrat"/>
              <a:ea typeface="Montserrat"/>
              <a:cs typeface="Montserrat"/>
              <a:sym typeface="Montserrat"/>
            </a:endParaRPr>
          </a:p>
          <a:p>
            <a:pPr indent="0" lvl="0" marL="0" rtl="0" algn="l">
              <a:spcBef>
                <a:spcPts val="1600"/>
              </a:spcBef>
              <a:spcAft>
                <a:spcPts val="0"/>
              </a:spcAft>
              <a:buNone/>
            </a:pPr>
            <a:r>
              <a:rPr lang="en" sz="1500">
                <a:latin typeface="Montserrat"/>
                <a:ea typeface="Montserrat"/>
                <a:cs typeface="Montserrat"/>
                <a:sym typeface="Montserrat"/>
              </a:rPr>
              <a:t>   - Usability Testing: Observing and collecting feedback from users to evaluate the ease of use, intuitiveness, and overall satisfaction with the UI/UX design.</a:t>
            </a:r>
            <a:endParaRPr sz="1500">
              <a:latin typeface="Montserrat"/>
              <a:ea typeface="Montserrat"/>
              <a:cs typeface="Montserrat"/>
              <a:sym typeface="Montserrat"/>
            </a:endParaRPr>
          </a:p>
          <a:p>
            <a:pPr indent="0" lvl="0" marL="0" rtl="0" algn="l">
              <a:spcBef>
                <a:spcPts val="1600"/>
              </a:spcBef>
              <a:spcAft>
                <a:spcPts val="1600"/>
              </a:spcAft>
              <a:buNone/>
            </a:pPr>
            <a:r>
              <a:t/>
            </a:r>
            <a:endParaRPr sz="1500">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7"/>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97C00"/>
                </a:solidFill>
                <a:latin typeface="Montserrat"/>
                <a:ea typeface="Montserrat"/>
                <a:cs typeface="Montserrat"/>
                <a:sym typeface="Montserrat"/>
              </a:rPr>
              <a:t>Conclusion</a:t>
            </a:r>
            <a:endParaRPr>
              <a:solidFill>
                <a:srgbClr val="097C00"/>
              </a:solidFill>
              <a:latin typeface="Montserrat"/>
              <a:ea typeface="Montserrat"/>
              <a:cs typeface="Montserrat"/>
              <a:sym typeface="Montserrat"/>
            </a:endParaRPr>
          </a:p>
        </p:txBody>
      </p:sp>
      <p:sp>
        <p:nvSpPr>
          <p:cNvPr id="256" name="Google Shape;256;p37"/>
          <p:cNvSpPr txBox="1"/>
          <p:nvPr>
            <p:ph idx="1" type="body"/>
          </p:nvPr>
        </p:nvSpPr>
        <p:spPr>
          <a:xfrm>
            <a:off x="2400262" y="1211351"/>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500">
                <a:latin typeface="Montserrat"/>
                <a:ea typeface="Montserrat"/>
                <a:cs typeface="Montserrat"/>
                <a:sym typeface="Montserrat"/>
              </a:rPr>
              <a:t>With the implementation of an enhanced and well implemented UI/UX it   gives the users i.e buyers and sellers a seamless view of our application.</a:t>
            </a:r>
            <a:endParaRPr sz="1500">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5"/>
          <p:cNvSpPr txBox="1"/>
          <p:nvPr>
            <p:ph idx="1" type="subTitle"/>
          </p:nvPr>
        </p:nvSpPr>
        <p:spPr>
          <a:xfrm>
            <a:off x="265500" y="653700"/>
            <a:ext cx="4045200" cy="3836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3000">
                <a:solidFill>
                  <a:srgbClr val="097C00"/>
                </a:solidFill>
                <a:latin typeface="Montserrat"/>
                <a:ea typeface="Montserrat"/>
                <a:cs typeface="Montserrat"/>
                <a:sym typeface="Montserrat"/>
              </a:rPr>
              <a:t>Methodology </a:t>
            </a:r>
            <a:endParaRPr b="1" sz="3000">
              <a:solidFill>
                <a:srgbClr val="097C00"/>
              </a:solidFill>
              <a:latin typeface="Montserrat"/>
              <a:ea typeface="Montserrat"/>
              <a:cs typeface="Montserrat"/>
              <a:sym typeface="Montserrat"/>
            </a:endParaRPr>
          </a:p>
          <a:p>
            <a:pPr indent="0" lvl="0" marL="0" rtl="0" algn="l">
              <a:lnSpc>
                <a:spcPct val="115000"/>
              </a:lnSpc>
              <a:spcBef>
                <a:spcPts val="1600"/>
              </a:spcBef>
              <a:spcAft>
                <a:spcPts val="1600"/>
              </a:spcAft>
              <a:buNone/>
            </a:pPr>
            <a:r>
              <a:rPr lang="en" sz="1100">
                <a:latin typeface="Montserrat"/>
                <a:ea typeface="Montserrat"/>
                <a:cs typeface="Montserrat"/>
                <a:sym typeface="Montserrat"/>
              </a:rPr>
              <a:t> In the design and implementation of the UI/UX, we made use of the Agile methodology, which adopts an iterative and incremental development approach. It breaks down the development into smaller sprints or phases to allow for continuous improvement and</a:t>
            </a:r>
            <a:r>
              <a:rPr lang="en" sz="1100">
                <a:latin typeface="Montserrat"/>
                <a:ea typeface="Montserrat"/>
                <a:cs typeface="Montserrat"/>
                <a:sym typeface="Montserrat"/>
              </a:rPr>
              <a:t> </a:t>
            </a:r>
            <a:r>
              <a:rPr lang="en" sz="1100">
                <a:latin typeface="Montserrat"/>
                <a:ea typeface="Montserrat"/>
                <a:cs typeface="Montserrat"/>
                <a:sym typeface="Montserrat"/>
              </a:rPr>
              <a:t>responsiveness to user needs</a:t>
            </a:r>
            <a:r>
              <a:rPr lang="en" sz="1800"/>
              <a:t>.</a:t>
            </a:r>
            <a:endParaRPr sz="1800"/>
          </a:p>
        </p:txBody>
      </p:sp>
      <p:pic>
        <p:nvPicPr>
          <p:cNvPr id="86" name="Google Shape;86;p15"/>
          <p:cNvPicPr preferRelativeResize="0"/>
          <p:nvPr/>
        </p:nvPicPr>
        <p:blipFill rotWithShape="1">
          <a:blip r:embed="rId3">
            <a:alphaModFix/>
          </a:blip>
          <a:srcRect b="0" l="4742" r="4751" t="0"/>
          <a:stretch/>
        </p:blipFill>
        <p:spPr>
          <a:xfrm>
            <a:off x="4488725" y="0"/>
            <a:ext cx="4655271" cy="5143505"/>
          </a:xfrm>
          <a:prstGeom prst="rect">
            <a:avLst/>
          </a:prstGeom>
          <a:noFill/>
          <a:ln>
            <a:noFill/>
          </a:ln>
        </p:spPr>
      </p:pic>
      <p:sp>
        <p:nvSpPr>
          <p:cNvPr id="87" name="Google Shape;87;p15"/>
          <p:cNvSpPr txBox="1"/>
          <p:nvPr/>
        </p:nvSpPr>
        <p:spPr>
          <a:xfrm>
            <a:off x="6922913" y="2752903"/>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800"/>
              </a:spcAft>
              <a:buNone/>
            </a:pPr>
            <a:r>
              <a:t/>
            </a:r>
            <a:endParaRPr b="1" sz="1200">
              <a:solidFill>
                <a:schemeClr val="dk1"/>
              </a:solidFill>
              <a:latin typeface="Raleway"/>
              <a:ea typeface="Raleway"/>
              <a:cs typeface="Raleway"/>
              <a:sym typeface="Raleway"/>
            </a:endParaRPr>
          </a:p>
        </p:txBody>
      </p:sp>
      <p:sp>
        <p:nvSpPr>
          <p:cNvPr id="88" name="Google Shape;88;p15"/>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sz="1200">
              <a:solidFill>
                <a:schemeClr val="lt2"/>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 name="Shape 92"/>
        <p:cNvGrpSpPr/>
        <p:nvPr/>
      </p:nvGrpSpPr>
      <p:grpSpPr>
        <a:xfrm>
          <a:off x="0" y="0"/>
          <a:ext cx="0" cy="0"/>
          <a:chOff x="0" y="0"/>
          <a:chExt cx="0" cy="0"/>
        </a:xfrm>
      </p:grpSpPr>
      <p:sp>
        <p:nvSpPr>
          <p:cNvPr id="93" name="Google Shape;93;p16"/>
          <p:cNvSpPr txBox="1"/>
          <p:nvPr>
            <p:ph idx="1" type="subTitle"/>
          </p:nvPr>
        </p:nvSpPr>
        <p:spPr>
          <a:xfrm>
            <a:off x="265500" y="653700"/>
            <a:ext cx="4045200" cy="3836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3000">
                <a:solidFill>
                  <a:srgbClr val="097C00"/>
                </a:solidFill>
                <a:latin typeface="Montserrat"/>
                <a:ea typeface="Montserrat"/>
                <a:cs typeface="Montserrat"/>
                <a:sym typeface="Montserrat"/>
              </a:rPr>
              <a:t>Design Pattern</a:t>
            </a:r>
            <a:r>
              <a:rPr b="1" lang="en" sz="3000">
                <a:solidFill>
                  <a:srgbClr val="097C00"/>
                </a:solidFill>
                <a:latin typeface="Montserrat"/>
                <a:ea typeface="Montserrat"/>
                <a:cs typeface="Montserrat"/>
                <a:sym typeface="Montserrat"/>
              </a:rPr>
              <a:t> </a:t>
            </a:r>
            <a:endParaRPr b="1" sz="3000">
              <a:solidFill>
                <a:srgbClr val="097C00"/>
              </a:solidFill>
              <a:latin typeface="Montserrat"/>
              <a:ea typeface="Montserrat"/>
              <a:cs typeface="Montserrat"/>
              <a:sym typeface="Montserrat"/>
            </a:endParaRPr>
          </a:p>
          <a:p>
            <a:pPr indent="0" lvl="0" marL="0" rtl="0" algn="l">
              <a:lnSpc>
                <a:spcPct val="115000"/>
              </a:lnSpc>
              <a:spcBef>
                <a:spcPts val="1600"/>
              </a:spcBef>
              <a:spcAft>
                <a:spcPts val="1600"/>
              </a:spcAft>
              <a:buNone/>
            </a:pPr>
            <a:r>
              <a:rPr lang="en" sz="1100">
                <a:latin typeface="Montserrat"/>
                <a:ea typeface="Montserrat"/>
                <a:cs typeface="Montserrat"/>
                <a:sym typeface="Montserrat"/>
              </a:rPr>
              <a:t> </a:t>
            </a:r>
            <a:r>
              <a:rPr lang="en" sz="1100">
                <a:latin typeface="Montserrat"/>
                <a:ea typeface="Montserrat"/>
                <a:cs typeface="Montserrat"/>
                <a:sym typeface="Montserrat"/>
              </a:rPr>
              <a:t>we made use of the Z design pattern, which is a common approach in mobile app design that follows the natural reading and scanning patterns of users. It helps guide users' attention and optimize the presentation of important information</a:t>
            </a:r>
            <a:endParaRPr sz="1800"/>
          </a:p>
        </p:txBody>
      </p:sp>
      <p:pic>
        <p:nvPicPr>
          <p:cNvPr id="94" name="Google Shape;94;p16"/>
          <p:cNvPicPr preferRelativeResize="0"/>
          <p:nvPr/>
        </p:nvPicPr>
        <p:blipFill rotWithShape="1">
          <a:blip r:embed="rId3">
            <a:alphaModFix/>
          </a:blip>
          <a:srcRect b="0" l="27433" r="27429" t="0"/>
          <a:stretch/>
        </p:blipFill>
        <p:spPr>
          <a:xfrm>
            <a:off x="4488725" y="0"/>
            <a:ext cx="4655270" cy="5143505"/>
          </a:xfrm>
          <a:prstGeom prst="rect">
            <a:avLst/>
          </a:prstGeom>
          <a:noFill/>
          <a:ln>
            <a:noFill/>
          </a:ln>
        </p:spPr>
      </p:pic>
      <p:sp>
        <p:nvSpPr>
          <p:cNvPr id="95" name="Google Shape;95;p16"/>
          <p:cNvSpPr txBox="1"/>
          <p:nvPr/>
        </p:nvSpPr>
        <p:spPr>
          <a:xfrm>
            <a:off x="6922913" y="2752903"/>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800"/>
              </a:spcAft>
              <a:buNone/>
            </a:pPr>
            <a:r>
              <a:t/>
            </a:r>
            <a:endParaRPr b="1" sz="1200">
              <a:solidFill>
                <a:schemeClr val="dk1"/>
              </a:solidFill>
              <a:latin typeface="Raleway"/>
              <a:ea typeface="Raleway"/>
              <a:cs typeface="Raleway"/>
              <a:sym typeface="Raleway"/>
            </a:endParaRPr>
          </a:p>
        </p:txBody>
      </p:sp>
      <p:sp>
        <p:nvSpPr>
          <p:cNvPr id="96" name="Google Shape;96;p16"/>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sz="1200">
              <a:solidFill>
                <a:schemeClr val="lt2"/>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descr="Screen Shot 2015-11-20 at 9.47.21 AM.png" id="101" name="Google Shape;101;p17"/>
          <p:cNvPicPr preferRelativeResize="0"/>
          <p:nvPr/>
        </p:nvPicPr>
        <p:blipFill rotWithShape="1">
          <a:blip r:embed="rId3">
            <a:alphaModFix/>
          </a:blip>
          <a:srcRect b="0" l="4413" r="4404" t="0"/>
          <a:stretch/>
        </p:blipFill>
        <p:spPr>
          <a:xfrm>
            <a:off x="0" y="0"/>
            <a:ext cx="9144000" cy="5143504"/>
          </a:xfrm>
          <a:prstGeom prst="rect">
            <a:avLst/>
          </a:prstGeom>
          <a:noFill/>
          <a:ln>
            <a:noFill/>
          </a:ln>
        </p:spPr>
      </p:pic>
      <p:sp>
        <p:nvSpPr>
          <p:cNvPr id="102" name="Google Shape;102;p17"/>
          <p:cNvSpPr txBox="1"/>
          <p:nvPr>
            <p:ph type="title"/>
          </p:nvPr>
        </p:nvSpPr>
        <p:spPr>
          <a:xfrm>
            <a:off x="283103" y="712141"/>
            <a:ext cx="62442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97C00"/>
                </a:solidFill>
                <a:latin typeface="Montserrat"/>
                <a:ea typeface="Montserrat"/>
                <a:cs typeface="Montserrat"/>
                <a:sym typeface="Montserrat"/>
              </a:rPr>
              <a:t>Visual Design</a:t>
            </a:r>
            <a:endParaRPr>
              <a:solidFill>
                <a:srgbClr val="097C00"/>
              </a:solidFill>
              <a:latin typeface="Montserrat"/>
              <a:ea typeface="Montserrat"/>
              <a:cs typeface="Montserrat"/>
              <a:sym typeface="Montserrat"/>
            </a:endParaRPr>
          </a:p>
          <a:p>
            <a:pPr indent="0" lvl="0" marL="0" rtl="0" algn="l">
              <a:spcBef>
                <a:spcPts val="0"/>
              </a:spcBef>
              <a:spcAft>
                <a:spcPts val="0"/>
              </a:spcAft>
              <a:buNone/>
            </a:pPr>
            <a:r>
              <a:rPr b="0" lang="en" sz="1400">
                <a:latin typeface="Montserrat"/>
                <a:ea typeface="Montserrat"/>
                <a:cs typeface="Montserrat"/>
                <a:sym typeface="Montserrat"/>
              </a:rPr>
              <a:t>In the design of our UI/UX we incorporated a clean and modern aesthetic, with a focus on simplicity and clarity</a:t>
            </a:r>
            <a:endParaRPr b="0" sz="1400">
              <a:latin typeface="Montserrat"/>
              <a:ea typeface="Montserrat"/>
              <a:cs typeface="Montserrat"/>
              <a:sym typeface="Montserrat"/>
            </a:endParaRPr>
          </a:p>
          <a:p>
            <a:pPr indent="0" lvl="0" marL="0" rtl="0" algn="l">
              <a:spcBef>
                <a:spcPts val="0"/>
              </a:spcBef>
              <a:spcAft>
                <a:spcPts val="0"/>
              </a:spcAft>
              <a:buNone/>
            </a:pPr>
            <a:r>
              <a:rPr b="0" lang="en" sz="1400">
                <a:latin typeface="Montserrat"/>
                <a:ea typeface="Montserrat"/>
                <a:cs typeface="Montserrat"/>
                <a:sym typeface="Montserrat"/>
              </a:rPr>
              <a:t>Under the visual designs we will look at the following:</a:t>
            </a:r>
            <a:endParaRPr b="0" sz="1400">
              <a:latin typeface="Montserrat"/>
              <a:ea typeface="Montserrat"/>
              <a:cs typeface="Montserrat"/>
              <a:sym typeface="Montserrat"/>
            </a:endParaRPr>
          </a:p>
          <a:p>
            <a:pPr indent="0" lvl="0" marL="0" rtl="0" algn="l">
              <a:spcBef>
                <a:spcPts val="0"/>
              </a:spcBef>
              <a:spcAft>
                <a:spcPts val="0"/>
              </a:spcAft>
              <a:buNone/>
            </a:pPr>
            <a:r>
              <a:t/>
            </a:r>
            <a:endParaRPr b="0" sz="1400">
              <a:latin typeface="Montserrat"/>
              <a:ea typeface="Montserrat"/>
              <a:cs typeface="Montserrat"/>
              <a:sym typeface="Montserrat"/>
            </a:endParaRPr>
          </a:p>
          <a:p>
            <a:pPr indent="-317500" lvl="0" marL="457200" rtl="0" algn="l">
              <a:spcBef>
                <a:spcPts val="0"/>
              </a:spcBef>
              <a:spcAft>
                <a:spcPts val="0"/>
              </a:spcAft>
              <a:buSzPts val="1400"/>
              <a:buFont typeface="Montserrat"/>
              <a:buAutoNum type="arabicPeriod"/>
            </a:pPr>
            <a:r>
              <a:rPr b="0" lang="en" sz="1400">
                <a:latin typeface="Montserrat"/>
                <a:ea typeface="Montserrat"/>
                <a:cs typeface="Montserrat"/>
                <a:sym typeface="Montserrat"/>
              </a:rPr>
              <a:t>Color Scheme</a:t>
            </a:r>
            <a:endParaRPr b="0" sz="1400">
              <a:latin typeface="Montserrat"/>
              <a:ea typeface="Montserrat"/>
              <a:cs typeface="Montserrat"/>
              <a:sym typeface="Montserrat"/>
            </a:endParaRPr>
          </a:p>
          <a:p>
            <a:pPr indent="0" lvl="0" marL="457200" rtl="0" algn="l">
              <a:spcBef>
                <a:spcPts val="0"/>
              </a:spcBef>
              <a:spcAft>
                <a:spcPts val="0"/>
              </a:spcAft>
              <a:buNone/>
            </a:pPr>
            <a:r>
              <a:t/>
            </a:r>
            <a:endParaRPr b="0" sz="1400">
              <a:latin typeface="Montserrat"/>
              <a:ea typeface="Montserrat"/>
              <a:cs typeface="Montserrat"/>
              <a:sym typeface="Montserrat"/>
            </a:endParaRPr>
          </a:p>
          <a:p>
            <a:pPr indent="-317500" lvl="0" marL="457200" rtl="0" algn="l">
              <a:spcBef>
                <a:spcPts val="0"/>
              </a:spcBef>
              <a:spcAft>
                <a:spcPts val="0"/>
              </a:spcAft>
              <a:buSzPts val="1400"/>
              <a:buFont typeface="Montserrat"/>
              <a:buAutoNum type="arabicPeriod"/>
            </a:pPr>
            <a:r>
              <a:rPr b="0" lang="en" sz="1400">
                <a:latin typeface="Montserrat"/>
                <a:ea typeface="Montserrat"/>
                <a:cs typeface="Montserrat"/>
                <a:sym typeface="Montserrat"/>
              </a:rPr>
              <a:t>Typography</a:t>
            </a:r>
            <a:endParaRPr b="0" sz="1400">
              <a:latin typeface="Montserrat"/>
              <a:ea typeface="Montserrat"/>
              <a:cs typeface="Montserrat"/>
              <a:sym typeface="Montserrat"/>
            </a:endParaRPr>
          </a:p>
          <a:p>
            <a:pPr indent="0" lvl="0" marL="457200" rtl="0" algn="l">
              <a:spcBef>
                <a:spcPts val="0"/>
              </a:spcBef>
              <a:spcAft>
                <a:spcPts val="0"/>
              </a:spcAft>
              <a:buNone/>
            </a:pPr>
            <a:r>
              <a:t/>
            </a:r>
            <a:endParaRPr b="0" sz="1400">
              <a:latin typeface="Montserrat"/>
              <a:ea typeface="Montserrat"/>
              <a:cs typeface="Montserrat"/>
              <a:sym typeface="Montserrat"/>
            </a:endParaRPr>
          </a:p>
          <a:p>
            <a:pPr indent="-317500" lvl="0" marL="457200" rtl="0" algn="l">
              <a:spcBef>
                <a:spcPts val="0"/>
              </a:spcBef>
              <a:spcAft>
                <a:spcPts val="0"/>
              </a:spcAft>
              <a:buSzPts val="1400"/>
              <a:buFont typeface="Montserrat"/>
              <a:buAutoNum type="arabicPeriod"/>
            </a:pPr>
            <a:r>
              <a:rPr b="0" lang="en" sz="1400">
                <a:latin typeface="Montserrat"/>
                <a:ea typeface="Montserrat"/>
                <a:cs typeface="Montserrat"/>
                <a:sym typeface="Montserrat"/>
              </a:rPr>
              <a:t>Buttons</a:t>
            </a:r>
            <a:endParaRPr b="0" sz="1400">
              <a:latin typeface="Montserrat"/>
              <a:ea typeface="Montserrat"/>
              <a:cs typeface="Montserrat"/>
              <a:sym typeface="Montserrat"/>
            </a:endParaRPr>
          </a:p>
          <a:p>
            <a:pPr indent="0" lvl="0" marL="457200" rtl="0" algn="l">
              <a:spcBef>
                <a:spcPts val="0"/>
              </a:spcBef>
              <a:spcAft>
                <a:spcPts val="0"/>
              </a:spcAft>
              <a:buNone/>
            </a:pPr>
            <a:r>
              <a:t/>
            </a:r>
            <a:endParaRPr b="0" sz="1400">
              <a:latin typeface="Montserrat"/>
              <a:ea typeface="Montserrat"/>
              <a:cs typeface="Montserrat"/>
              <a:sym typeface="Montserrat"/>
            </a:endParaRPr>
          </a:p>
          <a:p>
            <a:pPr indent="-317500" lvl="0" marL="457200" rtl="0" algn="l">
              <a:spcBef>
                <a:spcPts val="0"/>
              </a:spcBef>
              <a:spcAft>
                <a:spcPts val="0"/>
              </a:spcAft>
              <a:buSzPts val="1400"/>
              <a:buFont typeface="Montserrat"/>
              <a:buAutoNum type="arabicPeriod"/>
            </a:pPr>
            <a:r>
              <a:rPr b="0" lang="en" sz="1400">
                <a:latin typeface="Montserrat"/>
                <a:ea typeface="Montserrat"/>
                <a:cs typeface="Montserrat"/>
                <a:sym typeface="Montserrat"/>
              </a:rPr>
              <a:t>Designs</a:t>
            </a:r>
            <a:endParaRPr b="0" sz="1400">
              <a:latin typeface="Montserrat"/>
              <a:ea typeface="Montserrat"/>
              <a:cs typeface="Montserrat"/>
              <a:sym typeface="Montserrat"/>
            </a:endParaRPr>
          </a:p>
          <a:p>
            <a:pPr indent="0" lvl="0" marL="457200" rtl="0" algn="l">
              <a:spcBef>
                <a:spcPts val="0"/>
              </a:spcBef>
              <a:spcAft>
                <a:spcPts val="0"/>
              </a:spcAft>
              <a:buNone/>
            </a:pPr>
            <a:r>
              <a:t/>
            </a:r>
            <a:endParaRPr b="0" sz="14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 name="Shape 106"/>
        <p:cNvGrpSpPr/>
        <p:nvPr/>
      </p:nvGrpSpPr>
      <p:grpSpPr>
        <a:xfrm>
          <a:off x="0" y="0"/>
          <a:ext cx="0" cy="0"/>
          <a:chOff x="0" y="0"/>
          <a:chExt cx="0" cy="0"/>
        </a:xfrm>
      </p:grpSpPr>
      <p:sp>
        <p:nvSpPr>
          <p:cNvPr id="107" name="Google Shape;107;p18"/>
          <p:cNvSpPr txBox="1"/>
          <p:nvPr>
            <p:ph idx="1" type="subTitle"/>
          </p:nvPr>
        </p:nvSpPr>
        <p:spPr>
          <a:xfrm>
            <a:off x="265500" y="653700"/>
            <a:ext cx="4045200" cy="3836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3000">
                <a:solidFill>
                  <a:srgbClr val="097C00"/>
                </a:solidFill>
                <a:latin typeface="Montserrat"/>
                <a:ea typeface="Montserrat"/>
                <a:cs typeface="Montserrat"/>
                <a:sym typeface="Montserrat"/>
              </a:rPr>
              <a:t>Color Scheme</a:t>
            </a:r>
            <a:r>
              <a:rPr b="1" lang="en" sz="3000">
                <a:solidFill>
                  <a:srgbClr val="097C00"/>
                </a:solidFill>
                <a:latin typeface="Montserrat"/>
                <a:ea typeface="Montserrat"/>
                <a:cs typeface="Montserrat"/>
                <a:sym typeface="Montserrat"/>
              </a:rPr>
              <a:t> </a:t>
            </a:r>
            <a:endParaRPr b="1" sz="3000">
              <a:solidFill>
                <a:srgbClr val="097C00"/>
              </a:solidFill>
              <a:latin typeface="Montserrat"/>
              <a:ea typeface="Montserrat"/>
              <a:cs typeface="Montserrat"/>
              <a:sym typeface="Montserrat"/>
            </a:endParaRPr>
          </a:p>
          <a:p>
            <a:pPr indent="0" lvl="0" marL="0" rtl="0" algn="l">
              <a:lnSpc>
                <a:spcPct val="115000"/>
              </a:lnSpc>
              <a:spcBef>
                <a:spcPts val="1600"/>
              </a:spcBef>
              <a:spcAft>
                <a:spcPts val="1600"/>
              </a:spcAft>
              <a:buNone/>
            </a:pPr>
            <a:r>
              <a:rPr lang="en" sz="1100">
                <a:latin typeface="Montserrat"/>
                <a:ea typeface="Montserrat"/>
                <a:cs typeface="Montserrat"/>
                <a:sym typeface="Montserrat"/>
              </a:rPr>
              <a:t> </a:t>
            </a:r>
            <a:r>
              <a:rPr lang="en" sz="1100">
                <a:latin typeface="Montserrat"/>
                <a:ea typeface="Montserrat"/>
                <a:cs typeface="Montserrat"/>
                <a:sym typeface="Montserrat"/>
              </a:rPr>
              <a:t>We decided to make use of green which tellers the nature of how most of our local markets look on market days.</a:t>
            </a:r>
            <a:endParaRPr sz="1800"/>
          </a:p>
        </p:txBody>
      </p:sp>
      <p:pic>
        <p:nvPicPr>
          <p:cNvPr id="108" name="Google Shape;108;p18"/>
          <p:cNvPicPr preferRelativeResize="0"/>
          <p:nvPr/>
        </p:nvPicPr>
        <p:blipFill rotWithShape="1">
          <a:blip r:embed="rId3">
            <a:alphaModFix/>
          </a:blip>
          <a:srcRect b="22968" l="0" r="0" t="22974"/>
          <a:stretch/>
        </p:blipFill>
        <p:spPr>
          <a:xfrm>
            <a:off x="4488725" y="0"/>
            <a:ext cx="4655270" cy="5143505"/>
          </a:xfrm>
          <a:prstGeom prst="rect">
            <a:avLst/>
          </a:prstGeom>
          <a:noFill/>
          <a:ln>
            <a:noFill/>
          </a:ln>
        </p:spPr>
      </p:pic>
      <p:sp>
        <p:nvSpPr>
          <p:cNvPr id="109" name="Google Shape;109;p18"/>
          <p:cNvSpPr txBox="1"/>
          <p:nvPr/>
        </p:nvSpPr>
        <p:spPr>
          <a:xfrm>
            <a:off x="6922913" y="2752903"/>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800"/>
              </a:spcAft>
              <a:buNone/>
            </a:pPr>
            <a:r>
              <a:t/>
            </a:r>
            <a:endParaRPr b="1" sz="1200">
              <a:solidFill>
                <a:schemeClr val="dk1"/>
              </a:solidFill>
              <a:latin typeface="Raleway"/>
              <a:ea typeface="Raleway"/>
              <a:cs typeface="Raleway"/>
              <a:sym typeface="Raleway"/>
            </a:endParaRPr>
          </a:p>
        </p:txBody>
      </p:sp>
      <p:sp>
        <p:nvSpPr>
          <p:cNvPr id="110" name="Google Shape;110;p18"/>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sz="1200">
              <a:solidFill>
                <a:schemeClr val="lt2"/>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descr="Screen Shot 2015-11-20 at 9.47.21 AM.png" id="115" name="Google Shape;115;p19"/>
          <p:cNvPicPr preferRelativeResize="0"/>
          <p:nvPr/>
        </p:nvPicPr>
        <p:blipFill rotWithShape="1">
          <a:blip r:embed="rId3">
            <a:alphaModFix/>
          </a:blip>
          <a:srcRect b="0" l="4413" r="4404" t="0"/>
          <a:stretch/>
        </p:blipFill>
        <p:spPr>
          <a:xfrm>
            <a:off x="0" y="0"/>
            <a:ext cx="9144000" cy="5143504"/>
          </a:xfrm>
          <a:prstGeom prst="rect">
            <a:avLst/>
          </a:prstGeom>
          <a:noFill/>
          <a:ln>
            <a:noFill/>
          </a:ln>
        </p:spPr>
      </p:pic>
      <p:sp>
        <p:nvSpPr>
          <p:cNvPr id="116" name="Google Shape;116;p19"/>
          <p:cNvSpPr txBox="1"/>
          <p:nvPr>
            <p:ph type="title"/>
          </p:nvPr>
        </p:nvSpPr>
        <p:spPr>
          <a:xfrm>
            <a:off x="283103" y="712141"/>
            <a:ext cx="62442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97C00"/>
                </a:solidFill>
                <a:latin typeface="Montserrat"/>
                <a:ea typeface="Montserrat"/>
                <a:cs typeface="Montserrat"/>
                <a:sym typeface="Montserrat"/>
              </a:rPr>
              <a:t>Typography</a:t>
            </a:r>
            <a:endParaRPr>
              <a:solidFill>
                <a:srgbClr val="097C00"/>
              </a:solidFill>
              <a:latin typeface="Montserrat"/>
              <a:ea typeface="Montserrat"/>
              <a:cs typeface="Montserrat"/>
              <a:sym typeface="Montserrat"/>
            </a:endParaRPr>
          </a:p>
          <a:p>
            <a:pPr indent="0" lvl="0" marL="457200" rtl="0" algn="l">
              <a:spcBef>
                <a:spcPts val="0"/>
              </a:spcBef>
              <a:spcAft>
                <a:spcPts val="0"/>
              </a:spcAft>
              <a:buNone/>
            </a:pPr>
            <a:r>
              <a:t/>
            </a:r>
            <a:endParaRPr b="0" sz="1400">
              <a:latin typeface="Montserrat"/>
              <a:ea typeface="Montserrat"/>
              <a:cs typeface="Montserrat"/>
              <a:sym typeface="Montserrat"/>
            </a:endParaRPr>
          </a:p>
          <a:p>
            <a:pPr indent="0" lvl="0" marL="0" rtl="0" algn="l">
              <a:spcBef>
                <a:spcPts val="0"/>
              </a:spcBef>
              <a:spcAft>
                <a:spcPts val="0"/>
              </a:spcAft>
              <a:buNone/>
            </a:pPr>
            <a:r>
              <a:rPr b="0" lang="en" sz="1400">
                <a:latin typeface="Montserrat"/>
                <a:ea typeface="Montserrat"/>
                <a:cs typeface="Montserrat"/>
                <a:sym typeface="Montserrat"/>
              </a:rPr>
              <a:t>In the design and implementation of our applications UI/UX we decided to use montserrat and playfair light as our main fonts. These two fonts help us with legibility and visual hierarchy. They are also clear and easily readable fonts which are good for  headings, titles, and body text, ensuring a comfortable reading experience for our users (buyers and sellers). Below is sample of our two fonts</a:t>
            </a:r>
            <a:endParaRPr b="0" sz="1400">
              <a:latin typeface="Montserrat"/>
              <a:ea typeface="Montserrat"/>
              <a:cs typeface="Montserrat"/>
              <a:sym typeface="Montserrat"/>
            </a:endParaRPr>
          </a:p>
        </p:txBody>
      </p:sp>
      <p:pic>
        <p:nvPicPr>
          <p:cNvPr id="117" name="Google Shape;117;p19"/>
          <p:cNvPicPr preferRelativeResize="0"/>
          <p:nvPr/>
        </p:nvPicPr>
        <p:blipFill>
          <a:blip r:embed="rId4">
            <a:alphaModFix/>
          </a:blip>
          <a:stretch>
            <a:fillRect/>
          </a:stretch>
        </p:blipFill>
        <p:spPr>
          <a:xfrm>
            <a:off x="6443675" y="0"/>
            <a:ext cx="2700326"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1" name="Shape 121"/>
        <p:cNvGrpSpPr/>
        <p:nvPr/>
      </p:nvGrpSpPr>
      <p:grpSpPr>
        <a:xfrm>
          <a:off x="0" y="0"/>
          <a:ext cx="0" cy="0"/>
          <a:chOff x="0" y="0"/>
          <a:chExt cx="0" cy="0"/>
        </a:xfrm>
      </p:grpSpPr>
      <p:sp>
        <p:nvSpPr>
          <p:cNvPr id="122" name="Google Shape;122;p20"/>
          <p:cNvSpPr txBox="1"/>
          <p:nvPr>
            <p:ph idx="1" type="subTitle"/>
          </p:nvPr>
        </p:nvSpPr>
        <p:spPr>
          <a:xfrm>
            <a:off x="265500" y="653700"/>
            <a:ext cx="4045200" cy="3836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3000">
                <a:solidFill>
                  <a:srgbClr val="097C00"/>
                </a:solidFill>
                <a:latin typeface="Montserrat"/>
                <a:ea typeface="Montserrat"/>
                <a:cs typeface="Montserrat"/>
                <a:sym typeface="Montserrat"/>
              </a:rPr>
              <a:t>Buttons</a:t>
            </a:r>
            <a:r>
              <a:rPr b="1" lang="en" sz="3000">
                <a:solidFill>
                  <a:srgbClr val="097C00"/>
                </a:solidFill>
                <a:latin typeface="Montserrat"/>
                <a:ea typeface="Montserrat"/>
                <a:cs typeface="Montserrat"/>
                <a:sym typeface="Montserrat"/>
              </a:rPr>
              <a:t> </a:t>
            </a:r>
            <a:endParaRPr b="1" sz="3000">
              <a:solidFill>
                <a:srgbClr val="097C00"/>
              </a:solidFill>
              <a:latin typeface="Montserrat"/>
              <a:ea typeface="Montserrat"/>
              <a:cs typeface="Montserrat"/>
              <a:sym typeface="Montserrat"/>
            </a:endParaRPr>
          </a:p>
          <a:p>
            <a:pPr indent="0" lvl="0" marL="0" rtl="0" algn="l">
              <a:lnSpc>
                <a:spcPct val="115000"/>
              </a:lnSpc>
              <a:spcBef>
                <a:spcPts val="1600"/>
              </a:spcBef>
              <a:spcAft>
                <a:spcPts val="1600"/>
              </a:spcAft>
              <a:buNone/>
            </a:pPr>
            <a:r>
              <a:rPr lang="en" sz="1100">
                <a:latin typeface="Montserrat"/>
                <a:ea typeface="Montserrat"/>
                <a:cs typeface="Montserrat"/>
                <a:sym typeface="Montserrat"/>
              </a:rPr>
              <a:t> </a:t>
            </a:r>
            <a:r>
              <a:rPr lang="en" sz="1100">
                <a:latin typeface="Montserrat"/>
                <a:ea typeface="Montserrat"/>
                <a:cs typeface="Montserrat"/>
                <a:sym typeface="Montserrat"/>
              </a:rPr>
              <a:t>We decided to use buttons with rounded edges because they provide an appealing view to the users when they are using our application.</a:t>
            </a:r>
            <a:r>
              <a:rPr lang="en" sz="1100">
                <a:latin typeface="Montserrat"/>
                <a:ea typeface="Montserrat"/>
                <a:cs typeface="Montserrat"/>
                <a:sym typeface="Montserrat"/>
              </a:rPr>
              <a:t>.</a:t>
            </a:r>
            <a:endParaRPr sz="1800"/>
          </a:p>
        </p:txBody>
      </p:sp>
      <p:pic>
        <p:nvPicPr>
          <p:cNvPr id="123" name="Google Shape;123;p20"/>
          <p:cNvPicPr preferRelativeResize="0"/>
          <p:nvPr/>
        </p:nvPicPr>
        <p:blipFill rotWithShape="1">
          <a:blip r:embed="rId3">
            <a:alphaModFix/>
          </a:blip>
          <a:srcRect b="3505" l="0" r="0" t="3505"/>
          <a:stretch/>
        </p:blipFill>
        <p:spPr>
          <a:xfrm>
            <a:off x="4488725" y="0"/>
            <a:ext cx="4655270" cy="5143505"/>
          </a:xfrm>
          <a:prstGeom prst="rect">
            <a:avLst/>
          </a:prstGeom>
          <a:noFill/>
          <a:ln>
            <a:noFill/>
          </a:ln>
        </p:spPr>
      </p:pic>
      <p:sp>
        <p:nvSpPr>
          <p:cNvPr id="124" name="Google Shape;124;p20"/>
          <p:cNvSpPr txBox="1"/>
          <p:nvPr/>
        </p:nvSpPr>
        <p:spPr>
          <a:xfrm>
            <a:off x="6922913" y="2752903"/>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800"/>
              </a:spcAft>
              <a:buNone/>
            </a:pPr>
            <a:r>
              <a:t/>
            </a:r>
            <a:endParaRPr b="1" sz="1200">
              <a:solidFill>
                <a:schemeClr val="dk1"/>
              </a:solidFill>
              <a:latin typeface="Raleway"/>
              <a:ea typeface="Raleway"/>
              <a:cs typeface="Raleway"/>
              <a:sym typeface="Raleway"/>
            </a:endParaRPr>
          </a:p>
        </p:txBody>
      </p:sp>
      <p:sp>
        <p:nvSpPr>
          <p:cNvPr id="125" name="Google Shape;125;p20"/>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sz="1200">
              <a:solidFill>
                <a:schemeClr val="lt2"/>
              </a:solidFill>
              <a:latin typeface="Lato"/>
              <a:ea typeface="Lato"/>
              <a:cs typeface="Lato"/>
              <a:sym typeface="Lato"/>
            </a:endParaRPr>
          </a:p>
        </p:txBody>
      </p:sp>
      <p:pic>
        <p:nvPicPr>
          <p:cNvPr id="126" name="Google Shape;126;p20"/>
          <p:cNvPicPr preferRelativeResize="0"/>
          <p:nvPr/>
        </p:nvPicPr>
        <p:blipFill>
          <a:blip r:embed="rId3">
            <a:alphaModFix/>
          </a:blip>
          <a:stretch>
            <a:fillRect/>
          </a:stretch>
        </p:blipFill>
        <p:spPr>
          <a:xfrm>
            <a:off x="4571999" y="0"/>
            <a:ext cx="457200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0" name="Shape 130"/>
        <p:cNvGrpSpPr/>
        <p:nvPr/>
      </p:nvGrpSpPr>
      <p:grpSpPr>
        <a:xfrm>
          <a:off x="0" y="0"/>
          <a:ext cx="0" cy="0"/>
          <a:chOff x="0" y="0"/>
          <a:chExt cx="0" cy="0"/>
        </a:xfrm>
      </p:grpSpPr>
      <p:sp>
        <p:nvSpPr>
          <p:cNvPr id="131" name="Google Shape;131;p21"/>
          <p:cNvSpPr txBox="1"/>
          <p:nvPr>
            <p:ph idx="1" type="subTitle"/>
          </p:nvPr>
        </p:nvSpPr>
        <p:spPr>
          <a:xfrm>
            <a:off x="265500" y="653700"/>
            <a:ext cx="4045200" cy="3836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3000">
                <a:solidFill>
                  <a:srgbClr val="097C00"/>
                </a:solidFill>
                <a:latin typeface="Montserrat"/>
                <a:ea typeface="Montserrat"/>
                <a:cs typeface="Montserrat"/>
                <a:sym typeface="Montserrat"/>
              </a:rPr>
              <a:t>Designs</a:t>
            </a:r>
            <a:endParaRPr b="1" sz="3000">
              <a:solidFill>
                <a:srgbClr val="097C00"/>
              </a:solidFill>
              <a:latin typeface="Montserrat"/>
              <a:ea typeface="Montserrat"/>
              <a:cs typeface="Montserrat"/>
              <a:sym typeface="Montserrat"/>
            </a:endParaRPr>
          </a:p>
          <a:p>
            <a:pPr indent="0" lvl="0" marL="0" rtl="0" algn="l">
              <a:lnSpc>
                <a:spcPct val="115000"/>
              </a:lnSpc>
              <a:spcBef>
                <a:spcPts val="1600"/>
              </a:spcBef>
              <a:spcAft>
                <a:spcPts val="1600"/>
              </a:spcAft>
              <a:buNone/>
            </a:pPr>
            <a:r>
              <a:rPr lang="en" sz="1100">
                <a:latin typeface="Montserrat"/>
                <a:ea typeface="Montserrat"/>
                <a:cs typeface="Montserrat"/>
                <a:sym typeface="Montserrat"/>
              </a:rPr>
              <a:t> </a:t>
            </a:r>
            <a:r>
              <a:rPr lang="en" sz="1100">
                <a:latin typeface="Montserrat"/>
                <a:ea typeface="Montserrat"/>
                <a:cs typeface="Montserrat"/>
                <a:sym typeface="Montserrat"/>
              </a:rPr>
              <a:t>In designing the UI/UX we made use of one of the most popular design tools for designing UI/UX of applications which is figma. The reasons why we decided to</a:t>
            </a:r>
            <a:endParaRPr sz="1800"/>
          </a:p>
        </p:txBody>
      </p:sp>
      <p:pic>
        <p:nvPicPr>
          <p:cNvPr id="132" name="Google Shape;132;p21"/>
          <p:cNvPicPr preferRelativeResize="0"/>
          <p:nvPr/>
        </p:nvPicPr>
        <p:blipFill rotWithShape="1">
          <a:blip r:embed="rId3">
            <a:alphaModFix/>
          </a:blip>
          <a:srcRect b="0" l="16060" r="16060" t="0"/>
          <a:stretch/>
        </p:blipFill>
        <p:spPr>
          <a:xfrm>
            <a:off x="4488725" y="0"/>
            <a:ext cx="4655269" cy="5143505"/>
          </a:xfrm>
          <a:prstGeom prst="rect">
            <a:avLst/>
          </a:prstGeom>
          <a:noFill/>
          <a:ln>
            <a:noFill/>
          </a:ln>
        </p:spPr>
      </p:pic>
      <p:sp>
        <p:nvSpPr>
          <p:cNvPr id="133" name="Google Shape;133;p21"/>
          <p:cNvSpPr txBox="1"/>
          <p:nvPr/>
        </p:nvSpPr>
        <p:spPr>
          <a:xfrm>
            <a:off x="6922913" y="2752903"/>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800"/>
              </a:spcAft>
              <a:buNone/>
            </a:pPr>
            <a:r>
              <a:t/>
            </a:r>
            <a:endParaRPr b="1" sz="1200">
              <a:solidFill>
                <a:schemeClr val="dk1"/>
              </a:solidFill>
              <a:latin typeface="Raleway"/>
              <a:ea typeface="Raleway"/>
              <a:cs typeface="Raleway"/>
              <a:sym typeface="Raleway"/>
            </a:endParaRPr>
          </a:p>
        </p:txBody>
      </p:sp>
      <p:sp>
        <p:nvSpPr>
          <p:cNvPr id="134" name="Google Shape;134;p21"/>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sz="1200">
              <a:solidFill>
                <a:schemeClr val="lt2"/>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